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76" r:id="rId22"/>
    <p:sldId id="277" r:id="rId23"/>
    <p:sldId id="283" r:id="rId24"/>
    <p:sldId id="284" r:id="rId25"/>
    <p:sldId id="279" r:id="rId26"/>
    <p:sldId id="280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00"/>
    <a:srgbClr val="000099"/>
    <a:srgbClr val="FFFF66"/>
    <a:srgbClr val="0099FF"/>
    <a:srgbClr val="59B3CB"/>
    <a:srgbClr val="F6A25C"/>
    <a:srgbClr val="F382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8E76E-A5AC-410B-BDA7-49DCF2A52AA6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84FDC-6652-4D4C-A74F-0FC9A3F2295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4FDC-6652-4D4C-A74F-0FC9A3F22954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7957-7F11-4B3D-8A1C-4865D2191E02}" type="datetimeFigureOut">
              <a:rPr lang="sk-SK" smtClean="0"/>
              <a:pPr/>
              <a:t>22.1.2013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81108-EEEE-4827-B98B-781A57FE6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5.jpe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4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5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9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50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51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uh.sk/index.php?option=com_content&amp;view=article&amp;id=353&amp;Itemid=163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0.gif"/><Relationship Id="rId4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GJSztTy3mPc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6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0.gif"/><Relationship Id="rId4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2.gif"/><Relationship Id="rId4" Type="http://schemas.openxmlformats.org/officeDocument/2006/relationships/image" Target="../media/image5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5.jpeg"/><Relationship Id="rId7" Type="http://schemas.openxmlformats.org/officeDocument/2006/relationships/image" Target="../media/image6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gif"/><Relationship Id="rId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5.jpeg"/><Relationship Id="rId7" Type="http://schemas.openxmlformats.org/officeDocument/2006/relationships/image" Target="../media/image78.png"/><Relationship Id="rId12" Type="http://schemas.openxmlformats.org/officeDocument/2006/relationships/image" Target="../media/image6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hyperlink" Target="http://www.youtube.com/watch?v=-HUEm7Urud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OZADIE VESMI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7"/>
            <a:ext cx="9144000" cy="6831106"/>
          </a:xfrm>
          <a:prstGeom prst="rect">
            <a:avLst/>
          </a:prstGeom>
          <a:ln w="28575">
            <a:solidFill>
              <a:srgbClr val="000099"/>
            </a:solidFill>
          </a:ln>
        </p:spPr>
      </p:pic>
      <p:pic>
        <p:nvPicPr>
          <p:cNvPr id="41" name="Obrázok 40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85728"/>
            <a:ext cx="1000132" cy="938585"/>
          </a:xfrm>
          <a:prstGeom prst="rect">
            <a:avLst/>
          </a:prstGeom>
        </p:spPr>
      </p:pic>
      <p:pic>
        <p:nvPicPr>
          <p:cNvPr id="43" name="Obrázok 42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500438"/>
            <a:ext cx="619125" cy="581025"/>
          </a:xfrm>
          <a:prstGeom prst="rect">
            <a:avLst/>
          </a:prstGeom>
        </p:spPr>
      </p:pic>
      <p:pic>
        <p:nvPicPr>
          <p:cNvPr id="44" name="Obrázok 43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57166"/>
            <a:ext cx="619125" cy="581025"/>
          </a:xfrm>
          <a:prstGeom prst="rect">
            <a:avLst/>
          </a:prstGeom>
        </p:spPr>
      </p:pic>
      <p:pic>
        <p:nvPicPr>
          <p:cNvPr id="45" name="Obrázok 44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85860"/>
            <a:ext cx="619125" cy="581025"/>
          </a:xfrm>
          <a:prstGeom prst="rect">
            <a:avLst/>
          </a:prstGeom>
        </p:spPr>
      </p:pic>
      <p:pic>
        <p:nvPicPr>
          <p:cNvPr id="46" name="Obrázok 45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6143644"/>
            <a:ext cx="619125" cy="581025"/>
          </a:xfrm>
          <a:prstGeom prst="rect">
            <a:avLst/>
          </a:prstGeom>
        </p:spPr>
      </p:pic>
      <p:pic>
        <p:nvPicPr>
          <p:cNvPr id="47" name="Obrázok 46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4357694"/>
            <a:ext cx="619125" cy="581025"/>
          </a:xfrm>
          <a:prstGeom prst="rect">
            <a:avLst/>
          </a:prstGeom>
        </p:spPr>
      </p:pic>
      <p:pic>
        <p:nvPicPr>
          <p:cNvPr id="48" name="Obrázok 47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929330"/>
            <a:ext cx="619125" cy="581025"/>
          </a:xfrm>
          <a:prstGeom prst="rect">
            <a:avLst/>
          </a:prstGeom>
        </p:spPr>
      </p:pic>
      <p:pic>
        <p:nvPicPr>
          <p:cNvPr id="49" name="Obrázok 48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6000768"/>
            <a:ext cx="619125" cy="581025"/>
          </a:xfrm>
          <a:prstGeom prst="rect">
            <a:avLst/>
          </a:prstGeom>
        </p:spPr>
      </p:pic>
      <p:pic>
        <p:nvPicPr>
          <p:cNvPr id="50" name="Obrázok 49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500570"/>
            <a:ext cx="619125" cy="581025"/>
          </a:xfrm>
          <a:prstGeom prst="rect">
            <a:avLst/>
          </a:prstGeom>
        </p:spPr>
      </p:pic>
      <p:pic>
        <p:nvPicPr>
          <p:cNvPr id="51" name="Obrázok 50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5143512"/>
            <a:ext cx="619125" cy="581025"/>
          </a:xfrm>
          <a:prstGeom prst="rect">
            <a:avLst/>
          </a:prstGeom>
        </p:spPr>
      </p:pic>
      <p:pic>
        <p:nvPicPr>
          <p:cNvPr id="52" name="Obrázok 51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3571876"/>
            <a:ext cx="619125" cy="581025"/>
          </a:xfrm>
          <a:prstGeom prst="rect">
            <a:avLst/>
          </a:prstGeom>
        </p:spPr>
      </p:pic>
      <p:pic>
        <p:nvPicPr>
          <p:cNvPr id="53" name="Obrázok 52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0"/>
            <a:ext cx="619125" cy="581025"/>
          </a:xfrm>
          <a:prstGeom prst="rect">
            <a:avLst/>
          </a:prstGeom>
        </p:spPr>
      </p:pic>
      <p:pic>
        <p:nvPicPr>
          <p:cNvPr id="54" name="Obrázok 53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715016"/>
            <a:ext cx="619125" cy="581025"/>
          </a:xfrm>
          <a:prstGeom prst="rect">
            <a:avLst/>
          </a:prstGeom>
        </p:spPr>
      </p:pic>
      <p:pic>
        <p:nvPicPr>
          <p:cNvPr id="55" name="Obrázok 54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857628"/>
            <a:ext cx="619125" cy="581025"/>
          </a:xfrm>
          <a:prstGeom prst="rect">
            <a:avLst/>
          </a:prstGeom>
        </p:spPr>
      </p:pic>
      <p:pic>
        <p:nvPicPr>
          <p:cNvPr id="56" name="Obrázok 55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0"/>
            <a:ext cx="619125" cy="581025"/>
          </a:xfrm>
          <a:prstGeom prst="rect">
            <a:avLst/>
          </a:prstGeom>
        </p:spPr>
      </p:pic>
      <p:pic>
        <p:nvPicPr>
          <p:cNvPr id="57" name="Obrázok 56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072206"/>
            <a:ext cx="619125" cy="581025"/>
          </a:xfrm>
          <a:prstGeom prst="rect">
            <a:avLst/>
          </a:prstGeom>
        </p:spPr>
      </p:pic>
      <p:pic>
        <p:nvPicPr>
          <p:cNvPr id="42" name="Picture 2" descr="C:\Users\Evka\Desktop\planety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50426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Obrázok 58" descr="vv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000240"/>
            <a:ext cx="714380" cy="714380"/>
          </a:xfrm>
          <a:prstGeom prst="rect">
            <a:avLst/>
          </a:prstGeom>
        </p:spPr>
      </p:pic>
      <p:pic>
        <p:nvPicPr>
          <p:cNvPr id="60" name="Obrázok 59" descr="mm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2000240"/>
            <a:ext cx="685800" cy="685800"/>
          </a:xfrm>
          <a:prstGeom prst="rect">
            <a:avLst/>
          </a:prstGeom>
        </p:spPr>
      </p:pic>
      <p:pic>
        <p:nvPicPr>
          <p:cNvPr id="61" name="Obrázok 60" descr="n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6" y="2000240"/>
            <a:ext cx="714380" cy="714380"/>
          </a:xfrm>
          <a:prstGeom prst="rect">
            <a:avLst/>
          </a:prstGeom>
        </p:spPr>
      </p:pic>
      <p:pic>
        <p:nvPicPr>
          <p:cNvPr id="63" name="Obrázok 62" descr="r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14" y="2000240"/>
            <a:ext cx="685800" cy="685800"/>
          </a:xfrm>
          <a:prstGeom prst="rect">
            <a:avLst/>
          </a:prstGeom>
        </p:spPr>
      </p:pic>
      <p:pic>
        <p:nvPicPr>
          <p:cNvPr id="64" name="Obrázok 63" descr="ss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0364" y="2000240"/>
            <a:ext cx="714380" cy="714380"/>
          </a:xfrm>
          <a:prstGeom prst="rect">
            <a:avLst/>
          </a:prstGeom>
        </p:spPr>
      </p:pic>
      <p:pic>
        <p:nvPicPr>
          <p:cNvPr id="66" name="Obrázok 65" descr="ee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8860" y="2000240"/>
            <a:ext cx="714380" cy="714380"/>
          </a:xfrm>
          <a:prstGeom prst="rect">
            <a:avLst/>
          </a:prstGeom>
        </p:spPr>
      </p:pic>
      <p:pic>
        <p:nvPicPr>
          <p:cNvPr id="67" name="Obrázok 66" descr="ee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2198" y="2000240"/>
            <a:ext cx="714380" cy="714380"/>
          </a:xfrm>
          <a:prstGeom prst="rect">
            <a:avLst/>
          </a:prstGeom>
        </p:spPr>
      </p:pic>
      <p:pic>
        <p:nvPicPr>
          <p:cNvPr id="79" name="Obrázok 78" descr="ii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6248" y="2000240"/>
            <a:ext cx="685800" cy="685800"/>
          </a:xfrm>
          <a:prstGeom prst="rect">
            <a:avLst/>
          </a:prstGeom>
        </p:spPr>
      </p:pic>
      <p:pic>
        <p:nvPicPr>
          <p:cNvPr id="87" name="Obrázok 86" descr="tt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7356" y="3071810"/>
            <a:ext cx="685800" cy="685800"/>
          </a:xfrm>
          <a:prstGeom prst="rect">
            <a:avLst/>
          </a:prstGeom>
        </p:spPr>
      </p:pic>
      <p:pic>
        <p:nvPicPr>
          <p:cNvPr id="88" name="Obrázok 87" descr="aa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860" y="3071810"/>
            <a:ext cx="685800" cy="685800"/>
          </a:xfrm>
          <a:prstGeom prst="rect">
            <a:avLst/>
          </a:prstGeom>
        </p:spPr>
      </p:pic>
      <p:pic>
        <p:nvPicPr>
          <p:cNvPr id="89" name="Obrázok 88" descr="jj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0364" y="3071810"/>
            <a:ext cx="685800" cy="685800"/>
          </a:xfrm>
          <a:prstGeom prst="rect">
            <a:avLst/>
          </a:prstGeom>
        </p:spPr>
      </p:pic>
      <p:pic>
        <p:nvPicPr>
          <p:cNvPr id="90" name="Obrázok 89" descr="oo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71868" y="3071810"/>
            <a:ext cx="685800" cy="685800"/>
          </a:xfrm>
          <a:prstGeom prst="rect">
            <a:avLst/>
          </a:prstGeom>
        </p:spPr>
      </p:pic>
      <p:pic>
        <p:nvPicPr>
          <p:cNvPr id="91" name="Obrázok 90" descr="mm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3071810"/>
            <a:ext cx="685800" cy="685800"/>
          </a:xfrm>
          <a:prstGeom prst="rect">
            <a:avLst/>
          </a:prstGeom>
        </p:spPr>
      </p:pic>
      <p:pic>
        <p:nvPicPr>
          <p:cNvPr id="92" name="Obrázok 91" descr="ss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9190" y="3071810"/>
            <a:ext cx="714380" cy="714380"/>
          </a:xfrm>
          <a:prstGeom prst="rect">
            <a:avLst/>
          </a:prstGeom>
        </p:spPr>
      </p:pic>
      <p:pic>
        <p:nvPicPr>
          <p:cNvPr id="93" name="Obrázok 92" descr="tt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0694" y="3071810"/>
            <a:ext cx="685800" cy="685800"/>
          </a:xfrm>
          <a:prstGeom prst="rect">
            <a:avLst/>
          </a:prstGeom>
        </p:spPr>
      </p:pic>
      <p:pic>
        <p:nvPicPr>
          <p:cNvPr id="94" name="Obrázok 93" descr="vv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3071810"/>
            <a:ext cx="685800" cy="685800"/>
          </a:xfrm>
          <a:prstGeom prst="rect">
            <a:avLst/>
          </a:prstGeom>
        </p:spPr>
      </p:pic>
      <p:pic>
        <p:nvPicPr>
          <p:cNvPr id="95" name="Obrázok 94" descr="aa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2264" y="3071810"/>
            <a:ext cx="685800" cy="685800"/>
          </a:xfrm>
          <a:prstGeom prst="rect">
            <a:avLst/>
          </a:prstGeom>
        </p:spPr>
      </p:pic>
      <p:pic>
        <p:nvPicPr>
          <p:cNvPr id="98" name="Obrázok 97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1857364"/>
            <a:ext cx="619125" cy="581025"/>
          </a:xfrm>
          <a:prstGeom prst="rect">
            <a:avLst/>
          </a:prstGeom>
        </p:spPr>
      </p:pic>
      <p:pic>
        <p:nvPicPr>
          <p:cNvPr id="99" name="Obrázok 98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714356"/>
            <a:ext cx="619125" cy="581025"/>
          </a:xfrm>
          <a:prstGeom prst="rect">
            <a:avLst/>
          </a:prstGeom>
        </p:spPr>
      </p:pic>
      <p:pic>
        <p:nvPicPr>
          <p:cNvPr id="100" name="Obrázok 99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1142984"/>
            <a:ext cx="619125" cy="581025"/>
          </a:xfrm>
          <a:prstGeom prst="rect">
            <a:avLst/>
          </a:prstGeom>
        </p:spPr>
      </p:pic>
      <p:pic>
        <p:nvPicPr>
          <p:cNvPr id="101" name="Obrázok 100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571744"/>
            <a:ext cx="619125" cy="581025"/>
          </a:xfrm>
          <a:prstGeom prst="rect">
            <a:avLst/>
          </a:prstGeom>
        </p:spPr>
      </p:pic>
      <p:pic>
        <p:nvPicPr>
          <p:cNvPr id="102" name="Obrázok 101" descr="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29198"/>
            <a:ext cx="619125" cy="5810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000232" y="1428736"/>
            <a:ext cx="5357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rgbClr val="0099FF"/>
                </a:solidFill>
                <a:latin typeface="Comic Sans MS" pitchFamily="66" charset="0"/>
              </a:rPr>
              <a:t>  Krásna je to planéta,</a:t>
            </a:r>
          </a:p>
          <a:p>
            <a:pPr algn="ctr"/>
            <a:r>
              <a:rPr lang="sk-SK" sz="3200" dirty="0" smtClean="0">
                <a:solidFill>
                  <a:srgbClr val="0099FF"/>
                </a:solidFill>
                <a:latin typeface="Comic Sans MS" pitchFamily="66" charset="0"/>
              </a:rPr>
              <a:t>do modrej je odetá.</a:t>
            </a:r>
          </a:p>
          <a:p>
            <a:pPr algn="ctr"/>
            <a:r>
              <a:rPr lang="sk-SK" sz="3200" dirty="0" smtClean="0">
                <a:solidFill>
                  <a:srgbClr val="0099FF"/>
                </a:solidFill>
                <a:latin typeface="Comic Sans MS" pitchFamily="66" charset="0"/>
              </a:rPr>
              <a:t>  Miliónom malých detí</a:t>
            </a:r>
          </a:p>
          <a:p>
            <a:pPr algn="ctr"/>
            <a:r>
              <a:rPr lang="sk-SK" sz="3200" dirty="0" smtClean="0">
                <a:solidFill>
                  <a:srgbClr val="0099FF"/>
                </a:solidFill>
                <a:latin typeface="Comic Sans MS" pitchFamily="66" charset="0"/>
              </a:rPr>
              <a:t>     slnko na nej stále svieti.</a:t>
            </a:r>
          </a:p>
          <a:p>
            <a:pPr algn="ctr"/>
            <a:r>
              <a:rPr lang="sk-SK" sz="3200" dirty="0" smtClean="0">
                <a:solidFill>
                  <a:srgbClr val="0099FF"/>
                </a:solidFill>
                <a:latin typeface="Comic Sans MS" pitchFamily="66" charset="0"/>
              </a:rPr>
              <a:t>                        </a:t>
            </a:r>
            <a:r>
              <a:rPr lang="sk-SK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Čo je to ?</a:t>
            </a:r>
          </a:p>
        </p:txBody>
      </p:sp>
      <p:pic>
        <p:nvPicPr>
          <p:cNvPr id="4" name="Obrázok 3" descr="animated-gifs-planets-1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500570"/>
            <a:ext cx="1928826" cy="1928826"/>
          </a:xfrm>
          <a:prstGeom prst="rect">
            <a:avLst/>
          </a:prstGeom>
        </p:spPr>
      </p:pic>
      <p:pic>
        <p:nvPicPr>
          <p:cNvPr id="8" name="Obrázok 7" descr="slnko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14290"/>
            <a:ext cx="1857388" cy="1857388"/>
          </a:xfrm>
          <a:prstGeom prst="rect">
            <a:avLst/>
          </a:prstGeom>
        </p:spPr>
      </p:pic>
      <p:pic>
        <p:nvPicPr>
          <p:cNvPr id="9" name="Obrázok 8" descr="PPLANET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396" y="1357298"/>
            <a:ext cx="1214446" cy="1214446"/>
          </a:xfrm>
          <a:prstGeom prst="rect">
            <a:avLst/>
          </a:prstGeom>
        </p:spPr>
      </p:pic>
      <p:pic>
        <p:nvPicPr>
          <p:cNvPr id="10" name="Obrázok 9" descr="PLANééT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3857628"/>
            <a:ext cx="1214446" cy="1214446"/>
          </a:xfrm>
          <a:prstGeom prst="rect">
            <a:avLst/>
          </a:prstGeom>
        </p:spPr>
      </p:pic>
      <p:pic>
        <p:nvPicPr>
          <p:cNvPr id="11" name="Obrázok 10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5500703"/>
            <a:ext cx="404811" cy="379900"/>
          </a:xfrm>
          <a:prstGeom prst="rect">
            <a:avLst/>
          </a:prstGeom>
        </p:spPr>
      </p:pic>
      <p:pic>
        <p:nvPicPr>
          <p:cNvPr id="12" name="Obrázok 11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339" y="5857893"/>
            <a:ext cx="380612" cy="357190"/>
          </a:xfrm>
          <a:prstGeom prst="rect">
            <a:avLst/>
          </a:prstGeom>
        </p:spPr>
      </p:pic>
      <p:pic>
        <p:nvPicPr>
          <p:cNvPr id="13" name="Obrázok 12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206" y="285728"/>
            <a:ext cx="380587" cy="357166"/>
          </a:xfrm>
          <a:prstGeom prst="rect">
            <a:avLst/>
          </a:prstGeom>
        </p:spPr>
      </p:pic>
      <p:pic>
        <p:nvPicPr>
          <p:cNvPr id="14" name="Obrázok 13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992" y="3929067"/>
            <a:ext cx="404811" cy="379900"/>
          </a:xfrm>
          <a:prstGeom prst="rect">
            <a:avLst/>
          </a:prstGeom>
        </p:spPr>
      </p:pic>
      <p:pic>
        <p:nvPicPr>
          <p:cNvPr id="15" name="Obrázok 14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9652" y="4786323"/>
            <a:ext cx="333373" cy="312858"/>
          </a:xfrm>
          <a:prstGeom prst="rect">
            <a:avLst/>
          </a:prstGeom>
        </p:spPr>
      </p:pic>
      <p:pic>
        <p:nvPicPr>
          <p:cNvPr id="16" name="Obrázok 15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355" y="2428869"/>
            <a:ext cx="304490" cy="285752"/>
          </a:xfrm>
          <a:prstGeom prst="rect">
            <a:avLst/>
          </a:prstGeom>
        </p:spPr>
      </p:pic>
      <p:pic>
        <p:nvPicPr>
          <p:cNvPr id="17" name="Obrázok 16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48" y="6215082"/>
            <a:ext cx="314635" cy="295273"/>
          </a:xfrm>
          <a:prstGeom prst="rect">
            <a:avLst/>
          </a:prstGeom>
        </p:spPr>
      </p:pic>
      <p:pic>
        <p:nvPicPr>
          <p:cNvPr id="18" name="Obrázok 17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1279" y="3071811"/>
            <a:ext cx="304490" cy="285752"/>
          </a:xfrm>
          <a:prstGeom prst="rect">
            <a:avLst/>
          </a:prstGeom>
        </p:spPr>
      </p:pic>
      <p:pic>
        <p:nvPicPr>
          <p:cNvPr id="19" name="Obrázok 18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810" y="500043"/>
            <a:ext cx="404811" cy="379900"/>
          </a:xfrm>
          <a:prstGeom prst="rect">
            <a:avLst/>
          </a:prstGeom>
        </p:spPr>
      </p:pic>
      <p:pic>
        <p:nvPicPr>
          <p:cNvPr id="20" name="Obrázok 19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3" y="245816"/>
            <a:ext cx="357190" cy="33520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714612" y="0"/>
            <a:ext cx="32147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ZEM</a:t>
            </a:r>
            <a:endParaRPr lang="sk-SK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ok 23" descr="ZEE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00074"/>
            <a:ext cx="3357554" cy="3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0" y="1214422"/>
            <a:ext cx="6000760" cy="5405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Zem je naša materská planéta, v poradí tretia planéta slnečnej sústavy. Je to zároveň jediná planéta, na ktorej je podľa súčasných vedeckých poznatkov voda v kvapalnom skupenstve a život.</a:t>
            </a:r>
          </a:p>
          <a:p>
            <a:pPr>
              <a:defRPr/>
            </a:pP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Z diaľky vyzerá ako drobná modrá guľôčka vznášajúca sa v priestore.</a:t>
            </a:r>
          </a:p>
          <a:p>
            <a:pPr>
              <a:defRPr/>
            </a:pP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Z blízka je to obrovský kus skaly</a:t>
            </a:r>
          </a:p>
          <a:p>
            <a:pPr>
              <a:defRPr/>
            </a:pP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so žeravým jadrom.</a:t>
            </a:r>
          </a:p>
          <a:p>
            <a:pPr>
              <a:defRPr/>
            </a:pP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Zem je prvá planéta od Slnka, ktorú sprevádza prirodzená družica – Mesiac</a:t>
            </a:r>
          </a:p>
          <a:p>
            <a:pPr>
              <a:defRPr/>
            </a:pP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A zároveň jediná planéta slnečnej sústavy, ktorá má mesiac len jeden.</a:t>
            </a:r>
          </a:p>
          <a:p>
            <a:pPr>
              <a:defRPr/>
            </a:pPr>
            <a:endParaRPr lang="sk-SK" sz="2400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  <p:pic>
        <p:nvPicPr>
          <p:cNvPr id="6" name="Picture 2" descr="Vnutro ze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572008"/>
            <a:ext cx="1566861" cy="145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esia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6000768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7500958" y="4714884"/>
            <a:ext cx="1643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1600" dirty="0" smtClean="0">
                <a:solidFill>
                  <a:srgbClr val="FF6600"/>
                </a:solidFill>
              </a:rPr>
              <a:t>1. Jadro</a:t>
            </a:r>
          </a:p>
          <a:p>
            <a:pPr marL="342900" indent="-342900"/>
            <a:r>
              <a:rPr lang="sk-SK" sz="1600" dirty="0" smtClean="0">
                <a:solidFill>
                  <a:srgbClr val="FF6600"/>
                </a:solidFill>
              </a:rPr>
              <a:t>2. Vonkajšie jadro</a:t>
            </a:r>
          </a:p>
          <a:p>
            <a:pPr marL="342900" indent="-342900"/>
            <a:r>
              <a:rPr lang="sk-SK" sz="1600" dirty="0" smtClean="0">
                <a:solidFill>
                  <a:srgbClr val="FF6600"/>
                </a:solidFill>
              </a:rPr>
              <a:t>3. Plášť</a:t>
            </a:r>
          </a:p>
          <a:p>
            <a:pPr marL="342900" indent="-342900"/>
            <a:r>
              <a:rPr lang="sk-SK" sz="1600" dirty="0" smtClean="0">
                <a:solidFill>
                  <a:srgbClr val="FF6600"/>
                </a:solidFill>
              </a:rPr>
              <a:t>4. Kôra</a:t>
            </a:r>
            <a:endParaRPr lang="sk-SK" sz="1600" dirty="0">
              <a:solidFill>
                <a:srgbClr val="FF66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929190" y="650083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6600"/>
                </a:solidFill>
              </a:rPr>
              <a:t>MESIAC</a:t>
            </a:r>
            <a:endParaRPr lang="sk-SK" sz="1600" dirty="0">
              <a:solidFill>
                <a:srgbClr val="FF6600"/>
              </a:solidFill>
            </a:endParaRPr>
          </a:p>
        </p:txBody>
      </p:sp>
      <p:pic>
        <p:nvPicPr>
          <p:cNvPr id="10" name="Obrázok 9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3571876"/>
            <a:ext cx="380612" cy="357190"/>
          </a:xfrm>
          <a:prstGeom prst="rect">
            <a:avLst/>
          </a:prstGeom>
        </p:spPr>
      </p:pic>
      <p:pic>
        <p:nvPicPr>
          <p:cNvPr id="11" name="Obrázok 10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388" y="3143248"/>
            <a:ext cx="380612" cy="357190"/>
          </a:xfrm>
          <a:prstGeom prst="rect">
            <a:avLst/>
          </a:prstGeom>
        </p:spPr>
      </p:pic>
      <p:pic>
        <p:nvPicPr>
          <p:cNvPr id="12" name="Obrázok 11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6143644"/>
            <a:ext cx="380612" cy="357190"/>
          </a:xfrm>
          <a:prstGeom prst="rect">
            <a:avLst/>
          </a:prstGeom>
        </p:spPr>
      </p:pic>
      <p:pic>
        <p:nvPicPr>
          <p:cNvPr id="13" name="Obrázok 12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80" y="785794"/>
            <a:ext cx="380612" cy="357190"/>
          </a:xfrm>
          <a:prstGeom prst="rect">
            <a:avLst/>
          </a:prstGeom>
        </p:spPr>
      </p:pic>
      <p:pic>
        <p:nvPicPr>
          <p:cNvPr id="14" name="Obrázok 13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4000504"/>
            <a:ext cx="380612" cy="357190"/>
          </a:xfrm>
          <a:prstGeom prst="rect">
            <a:avLst/>
          </a:prstGeom>
        </p:spPr>
      </p:pic>
      <p:pic>
        <p:nvPicPr>
          <p:cNvPr id="15" name="Obrázok 14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6215082"/>
            <a:ext cx="380612" cy="357190"/>
          </a:xfrm>
          <a:prstGeom prst="rect">
            <a:avLst/>
          </a:prstGeom>
        </p:spPr>
      </p:pic>
      <p:pic>
        <p:nvPicPr>
          <p:cNvPr id="16" name="Obrázok 15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14" y="357166"/>
            <a:ext cx="380612" cy="35719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643174" y="0"/>
            <a:ext cx="40005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MARS</a:t>
            </a:r>
            <a:endParaRPr lang="sk-SK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ok 3" descr="mar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285860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0" y="1357298"/>
            <a:ext cx="6286512" cy="429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Mars</a:t>
            </a:r>
            <a:r>
              <a:rPr lang="sk-SK" sz="2400" b="1" dirty="0" smtClean="0">
                <a:solidFill>
                  <a:srgbClr val="0099FF"/>
                </a:solidFill>
                <a:latin typeface="Comic Sans MS" pitchFamily="66" charset="0"/>
              </a:rPr>
              <a:t>,</a:t>
            </a: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 známy ako červená planéta, je v poradí štvrtou planétou od Slnka a poslednou kamennou planétou. Mars má medzi všetkými planétami v Slnečnej sústave najprijateľnejšie klimatické podmienky na povrchu v porovnaní so Zemou, hoci človek by na povrchu súčasného Marsu nemohol žiť. Niekedy tu dochádza k cyklónovým búrkam.</a:t>
            </a:r>
          </a:p>
          <a:p>
            <a:pPr algn="ctr">
              <a:defRPr/>
            </a:pP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Mars má dva maličké mesiace –</a:t>
            </a:r>
          </a:p>
          <a:p>
            <a:pPr algn="ctr">
              <a:defRPr/>
            </a:pPr>
            <a:r>
              <a:rPr lang="sk-SK" sz="2400" dirty="0" err="1" smtClean="0">
                <a:solidFill>
                  <a:srgbClr val="0099FF"/>
                </a:solidFill>
                <a:latin typeface="Comic Sans MS" pitchFamily="66" charset="0"/>
              </a:rPr>
              <a:t>Fobos</a:t>
            </a: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 a </a:t>
            </a:r>
            <a:r>
              <a:rPr lang="sk-SK" sz="2400" dirty="0" err="1" smtClean="0">
                <a:solidFill>
                  <a:srgbClr val="0099FF"/>
                </a:solidFill>
                <a:latin typeface="Comic Sans MS" pitchFamily="66" charset="0"/>
              </a:rPr>
              <a:t>Deibos</a:t>
            </a: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6" name="Picture 4" descr="Deim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572140"/>
            <a:ext cx="857256" cy="57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ob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5572140"/>
            <a:ext cx="66675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Vnutro Mars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857760"/>
            <a:ext cx="163671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7643834" y="5072074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dirty="0" smtClean="0">
                <a:solidFill>
                  <a:srgbClr val="0099FF"/>
                </a:solidFill>
              </a:rPr>
              <a:t>1. Jadro</a:t>
            </a:r>
          </a:p>
          <a:p>
            <a:pPr marL="342900" indent="-342900"/>
            <a:r>
              <a:rPr lang="sk-SK" dirty="0" smtClean="0">
                <a:solidFill>
                  <a:srgbClr val="0099FF"/>
                </a:solidFill>
              </a:rPr>
              <a:t>2. Plášť</a:t>
            </a:r>
          </a:p>
          <a:p>
            <a:pPr marL="342900" indent="-342900"/>
            <a:r>
              <a:rPr lang="sk-SK" dirty="0" smtClean="0">
                <a:solidFill>
                  <a:srgbClr val="0099FF"/>
                </a:solidFill>
              </a:rPr>
              <a:t>3. Kôra</a:t>
            </a:r>
            <a:endParaRPr lang="sk-SK" dirty="0">
              <a:solidFill>
                <a:srgbClr val="0099FF"/>
              </a:solidFill>
            </a:endParaRPr>
          </a:p>
        </p:txBody>
      </p:sp>
      <p:pic>
        <p:nvPicPr>
          <p:cNvPr id="10" name="Obrázok 9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6" y="714356"/>
            <a:ext cx="456709" cy="428604"/>
          </a:xfrm>
          <a:prstGeom prst="rect">
            <a:avLst/>
          </a:prstGeom>
        </p:spPr>
      </p:pic>
      <p:pic>
        <p:nvPicPr>
          <p:cNvPr id="11" name="Obrázok 10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9652" y="4357694"/>
            <a:ext cx="456709" cy="428604"/>
          </a:xfrm>
          <a:prstGeom prst="rect">
            <a:avLst/>
          </a:prstGeom>
        </p:spPr>
      </p:pic>
      <p:pic>
        <p:nvPicPr>
          <p:cNvPr id="12" name="Obrázok 11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86" y="5286388"/>
            <a:ext cx="456709" cy="428604"/>
          </a:xfrm>
          <a:prstGeom prst="rect">
            <a:avLst/>
          </a:prstGeom>
        </p:spPr>
      </p:pic>
      <p:pic>
        <p:nvPicPr>
          <p:cNvPr id="13" name="Obrázok 12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950" y="3929066"/>
            <a:ext cx="456709" cy="428604"/>
          </a:xfrm>
          <a:prstGeom prst="rect">
            <a:avLst/>
          </a:prstGeom>
        </p:spPr>
      </p:pic>
      <p:pic>
        <p:nvPicPr>
          <p:cNvPr id="14" name="Obrázok 13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86058"/>
            <a:ext cx="456709" cy="428604"/>
          </a:xfrm>
          <a:prstGeom prst="rect">
            <a:avLst/>
          </a:prstGeom>
        </p:spPr>
      </p:pic>
      <p:pic>
        <p:nvPicPr>
          <p:cNvPr id="15" name="Obrázok 14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546" y="714356"/>
            <a:ext cx="456709" cy="428604"/>
          </a:xfrm>
          <a:prstGeom prst="rect">
            <a:avLst/>
          </a:prstGeom>
        </p:spPr>
      </p:pic>
      <p:pic>
        <p:nvPicPr>
          <p:cNvPr id="16" name="Obrázok 15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586" y="285728"/>
            <a:ext cx="456709" cy="428604"/>
          </a:xfrm>
          <a:prstGeom prst="rect">
            <a:avLst/>
          </a:prstGeom>
        </p:spPr>
      </p:pic>
      <p:pic>
        <p:nvPicPr>
          <p:cNvPr id="17" name="Obrázok 16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214290"/>
            <a:ext cx="456709" cy="428604"/>
          </a:xfrm>
          <a:prstGeom prst="rect">
            <a:avLst/>
          </a:prstGeom>
        </p:spPr>
      </p:pic>
      <p:pic>
        <p:nvPicPr>
          <p:cNvPr id="18" name="Obrázok 17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6429396"/>
            <a:ext cx="456709" cy="428604"/>
          </a:xfrm>
          <a:prstGeom prst="rect">
            <a:avLst/>
          </a:prstGeom>
        </p:spPr>
      </p:pic>
      <p:pic>
        <p:nvPicPr>
          <p:cNvPr id="19" name="Obrázok 18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628" y="5572140"/>
            <a:ext cx="456709" cy="42860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088916" y="142852"/>
            <a:ext cx="49661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JUPITER</a:t>
            </a:r>
            <a:endParaRPr lang="sk-SK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ok 3" descr="planeta_jupiter.jpg"/>
          <p:cNvPicPr>
            <a:picLocks noChangeAspect="1"/>
          </p:cNvPicPr>
          <p:nvPr/>
        </p:nvPicPr>
        <p:blipFill>
          <a:blip r:embed="rId4" cstate="print"/>
          <a:srcRect l="21657" t="3125" r="22747" b="5000"/>
          <a:stretch>
            <a:fillRect/>
          </a:stretch>
        </p:blipFill>
        <p:spPr>
          <a:xfrm>
            <a:off x="5929322" y="1500174"/>
            <a:ext cx="3048510" cy="2928958"/>
          </a:xfrm>
          <a:prstGeom prst="ellipse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0" y="1928802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Jupiter</a:t>
            </a:r>
            <a:r>
              <a:rPr lang="sk-SK" sz="2400" b="1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je v poradí piata planéta od Slnka </a:t>
            </a:r>
          </a:p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a prvá zo štyroch plynných obrov. </a:t>
            </a:r>
          </a:p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Je najväčšou a najhmotnejšou planétou,</a:t>
            </a:r>
          </a:p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asi 11- krát väčšia ako planéta Zem.</a:t>
            </a:r>
          </a:p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Známych je jeho 16 mesiacov.</a:t>
            </a:r>
          </a:p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Najväčšie sú </a:t>
            </a:r>
            <a:r>
              <a:rPr lang="sk-SK" sz="2400" dirty="0" err="1" smtClean="0">
                <a:solidFill>
                  <a:srgbClr val="0099FF"/>
                </a:solidFill>
                <a:latin typeface="Comic Sans MS" pitchFamily="66" charset="0"/>
              </a:rPr>
              <a:t>Ganimedes</a:t>
            </a: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, </a:t>
            </a:r>
            <a:r>
              <a:rPr lang="sk-SK" sz="2400" dirty="0" err="1" smtClean="0">
                <a:solidFill>
                  <a:srgbClr val="0099FF"/>
                </a:solidFill>
                <a:latin typeface="Comic Sans MS" pitchFamily="66" charset="0"/>
              </a:rPr>
              <a:t>Kalisto</a:t>
            </a: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, </a:t>
            </a:r>
            <a:r>
              <a:rPr lang="sk-SK" sz="2400" dirty="0" err="1" smtClean="0">
                <a:solidFill>
                  <a:srgbClr val="0099FF"/>
                </a:solidFill>
                <a:latin typeface="Comic Sans MS" pitchFamily="66" charset="0"/>
              </a:rPr>
              <a:t>Io</a:t>
            </a:r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, Európa.</a:t>
            </a:r>
          </a:p>
          <a:p>
            <a:endParaRPr lang="sk-SK" sz="2400" dirty="0">
              <a:solidFill>
                <a:srgbClr val="0099FF"/>
              </a:solidFill>
            </a:endParaRPr>
          </a:p>
        </p:txBody>
      </p:sp>
      <p:pic>
        <p:nvPicPr>
          <p:cNvPr id="6" name="Picture 2" descr="Vnutro Jupit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857760"/>
            <a:ext cx="17811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929190" y="535782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786182" y="5072074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dirty="0" smtClean="0">
                <a:solidFill>
                  <a:srgbClr val="FF6600"/>
                </a:solidFill>
              </a:rPr>
              <a:t>1. Jadro</a:t>
            </a:r>
          </a:p>
          <a:p>
            <a:pPr marL="342900" indent="-342900"/>
            <a:r>
              <a:rPr lang="sk-SK" dirty="0" smtClean="0">
                <a:solidFill>
                  <a:srgbClr val="FF6600"/>
                </a:solidFill>
              </a:rPr>
              <a:t>2. Kovový vodík</a:t>
            </a:r>
          </a:p>
          <a:p>
            <a:pPr marL="342900" indent="-342900"/>
            <a:r>
              <a:rPr lang="sk-SK" dirty="0" smtClean="0">
                <a:solidFill>
                  <a:srgbClr val="FF6600"/>
                </a:solidFill>
              </a:rPr>
              <a:t>3. Kvapalný vodík</a:t>
            </a:r>
          </a:p>
          <a:p>
            <a:pPr marL="342900" indent="-342900"/>
            <a:r>
              <a:rPr lang="sk-SK" dirty="0" smtClean="0">
                <a:solidFill>
                  <a:srgbClr val="FF6600"/>
                </a:solidFill>
              </a:rPr>
              <a:t>4. Atmosféra</a:t>
            </a:r>
            <a:endParaRPr lang="sk-SK" dirty="0">
              <a:solidFill>
                <a:srgbClr val="FF6600"/>
              </a:solidFill>
            </a:endParaRPr>
          </a:p>
        </p:txBody>
      </p:sp>
      <p:pic>
        <p:nvPicPr>
          <p:cNvPr id="9" name="Obrázok 8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57166"/>
            <a:ext cx="380612" cy="357190"/>
          </a:xfrm>
          <a:prstGeom prst="rect">
            <a:avLst/>
          </a:prstGeom>
        </p:spPr>
      </p:pic>
      <p:pic>
        <p:nvPicPr>
          <p:cNvPr id="10" name="Obrázok 9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6143644"/>
            <a:ext cx="380612" cy="357190"/>
          </a:xfrm>
          <a:prstGeom prst="rect">
            <a:avLst/>
          </a:prstGeom>
        </p:spPr>
      </p:pic>
      <p:pic>
        <p:nvPicPr>
          <p:cNvPr id="11" name="Obrázok 10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900" y="285728"/>
            <a:ext cx="380612" cy="357190"/>
          </a:xfrm>
          <a:prstGeom prst="rect">
            <a:avLst/>
          </a:prstGeom>
        </p:spPr>
      </p:pic>
      <p:pic>
        <p:nvPicPr>
          <p:cNvPr id="12" name="Obrázok 11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090" y="4786322"/>
            <a:ext cx="380612" cy="357190"/>
          </a:xfrm>
          <a:prstGeom prst="rect">
            <a:avLst/>
          </a:prstGeom>
        </p:spPr>
      </p:pic>
      <p:pic>
        <p:nvPicPr>
          <p:cNvPr id="13" name="Obrázok 12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429132"/>
            <a:ext cx="380612" cy="357190"/>
          </a:xfrm>
          <a:prstGeom prst="rect">
            <a:avLst/>
          </a:prstGeom>
        </p:spPr>
      </p:pic>
      <p:pic>
        <p:nvPicPr>
          <p:cNvPr id="14" name="Obrázok 13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1357298"/>
            <a:ext cx="380612" cy="357190"/>
          </a:xfrm>
          <a:prstGeom prst="rect">
            <a:avLst/>
          </a:prstGeom>
        </p:spPr>
      </p:pic>
      <p:pic>
        <p:nvPicPr>
          <p:cNvPr id="15" name="Obrázok 14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4572008"/>
            <a:ext cx="380612" cy="357190"/>
          </a:xfrm>
          <a:prstGeom prst="rect">
            <a:avLst/>
          </a:prstGeom>
        </p:spPr>
      </p:pic>
      <p:pic>
        <p:nvPicPr>
          <p:cNvPr id="16" name="Obrázok 15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928670"/>
            <a:ext cx="380612" cy="357190"/>
          </a:xfrm>
          <a:prstGeom prst="rect">
            <a:avLst/>
          </a:prstGeom>
        </p:spPr>
      </p:pic>
      <p:pic>
        <p:nvPicPr>
          <p:cNvPr id="17" name="Obrázok 16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928670"/>
            <a:ext cx="380612" cy="357190"/>
          </a:xfrm>
          <a:prstGeom prst="rect">
            <a:avLst/>
          </a:prstGeom>
        </p:spPr>
      </p:pic>
      <p:pic>
        <p:nvPicPr>
          <p:cNvPr id="18" name="Obrázok 17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6072206"/>
            <a:ext cx="380612" cy="35719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088916" y="214290"/>
            <a:ext cx="49661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SATURN</a:t>
            </a:r>
            <a:endParaRPr lang="sk-SK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ok 17" descr="satur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6658" y="1643050"/>
            <a:ext cx="41473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14282" y="1857364"/>
            <a:ext cx="5429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Saturn je plynným obrom takmer takým veľkým ako Jupiter.</a:t>
            </a:r>
          </a:p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Má malé kamenné, ľadové jadro</a:t>
            </a:r>
          </a:p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obklopené vnútorným plášťom </a:t>
            </a:r>
          </a:p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z kovového vodíka.</a:t>
            </a:r>
          </a:p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V mrakoch sa objavujú búrky a víry.</a:t>
            </a:r>
          </a:p>
          <a:p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Saturn má 18 známych mesiacov.</a:t>
            </a:r>
            <a:endParaRPr lang="sk-SK" sz="2400" dirty="0">
              <a:solidFill>
                <a:srgbClr val="0099FF"/>
              </a:solidFill>
              <a:latin typeface="Comic Sans MS" pitchFamily="66" charset="0"/>
            </a:endParaRPr>
          </a:p>
        </p:txBody>
      </p:sp>
      <p:pic>
        <p:nvPicPr>
          <p:cNvPr id="6" name="Picture 2" descr="Vnutro Satur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929198"/>
            <a:ext cx="1657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500430" y="500063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dirty="0" smtClean="0">
                <a:solidFill>
                  <a:srgbClr val="FF6600"/>
                </a:solidFill>
                <a:latin typeface="Comic Sans MS" pitchFamily="66" charset="0"/>
              </a:rPr>
              <a:t>1. Jadro</a:t>
            </a:r>
          </a:p>
          <a:p>
            <a:pPr marL="342900" indent="-342900"/>
            <a:r>
              <a:rPr lang="sk-SK" dirty="0" smtClean="0">
                <a:solidFill>
                  <a:srgbClr val="FF6600"/>
                </a:solidFill>
                <a:latin typeface="Comic Sans MS" pitchFamily="66" charset="0"/>
              </a:rPr>
              <a:t>2. Kovový vodík</a:t>
            </a:r>
          </a:p>
          <a:p>
            <a:pPr marL="342900" indent="-342900"/>
            <a:r>
              <a:rPr lang="sk-SK" dirty="0" smtClean="0">
                <a:solidFill>
                  <a:srgbClr val="FF6600"/>
                </a:solidFill>
                <a:latin typeface="Comic Sans MS" pitchFamily="66" charset="0"/>
              </a:rPr>
              <a:t>3. Kvapalný vodík</a:t>
            </a:r>
          </a:p>
          <a:p>
            <a:pPr marL="342900" indent="-342900"/>
            <a:r>
              <a:rPr lang="sk-SK" dirty="0" smtClean="0">
                <a:solidFill>
                  <a:srgbClr val="FF6600"/>
                </a:solidFill>
                <a:latin typeface="Comic Sans MS" pitchFamily="66" charset="0"/>
              </a:rPr>
              <a:t>4. Atmosféra</a:t>
            </a:r>
            <a:endParaRPr lang="sk-SK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8" name="Obrázok 7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1214422"/>
            <a:ext cx="619125" cy="581025"/>
          </a:xfrm>
          <a:prstGeom prst="rect">
            <a:avLst/>
          </a:prstGeom>
        </p:spPr>
      </p:pic>
      <p:pic>
        <p:nvPicPr>
          <p:cNvPr id="9" name="Obrázok 8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85728"/>
            <a:ext cx="380612" cy="357190"/>
          </a:xfrm>
          <a:prstGeom prst="rect">
            <a:avLst/>
          </a:prstGeom>
        </p:spPr>
      </p:pic>
      <p:pic>
        <p:nvPicPr>
          <p:cNvPr id="10" name="Obrázok 9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1071546"/>
            <a:ext cx="380612" cy="357190"/>
          </a:xfrm>
          <a:prstGeom prst="rect">
            <a:avLst/>
          </a:prstGeom>
        </p:spPr>
      </p:pic>
      <p:pic>
        <p:nvPicPr>
          <p:cNvPr id="11" name="Obrázok 10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6215082"/>
            <a:ext cx="380612" cy="357190"/>
          </a:xfrm>
          <a:prstGeom prst="rect">
            <a:avLst/>
          </a:prstGeom>
        </p:spPr>
      </p:pic>
      <p:pic>
        <p:nvPicPr>
          <p:cNvPr id="12" name="Obrázok 11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5429264"/>
            <a:ext cx="380612" cy="357190"/>
          </a:xfrm>
          <a:prstGeom prst="rect">
            <a:avLst/>
          </a:prstGeom>
        </p:spPr>
      </p:pic>
      <p:pic>
        <p:nvPicPr>
          <p:cNvPr id="13" name="Obrázok 12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462" y="4286256"/>
            <a:ext cx="380612" cy="357190"/>
          </a:xfrm>
          <a:prstGeom prst="rect">
            <a:avLst/>
          </a:prstGeom>
        </p:spPr>
      </p:pic>
      <p:pic>
        <p:nvPicPr>
          <p:cNvPr id="14" name="Obrázok 13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4572008"/>
            <a:ext cx="380612" cy="357190"/>
          </a:xfrm>
          <a:prstGeom prst="rect">
            <a:avLst/>
          </a:prstGeom>
        </p:spPr>
      </p:pic>
      <p:pic>
        <p:nvPicPr>
          <p:cNvPr id="15" name="Obrázok 14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72140"/>
            <a:ext cx="380612" cy="357190"/>
          </a:xfrm>
          <a:prstGeom prst="rect">
            <a:avLst/>
          </a:prstGeom>
        </p:spPr>
      </p:pic>
      <p:pic>
        <p:nvPicPr>
          <p:cNvPr id="16" name="Obrázok 15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1571612"/>
            <a:ext cx="380612" cy="357190"/>
          </a:xfrm>
          <a:prstGeom prst="rect">
            <a:avLst/>
          </a:prstGeom>
        </p:spPr>
      </p:pic>
      <p:pic>
        <p:nvPicPr>
          <p:cNvPr id="17" name="Obrázok 16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142852"/>
            <a:ext cx="380612" cy="357190"/>
          </a:xfrm>
          <a:prstGeom prst="rect">
            <a:avLst/>
          </a:prstGeom>
        </p:spPr>
      </p:pic>
      <p:pic>
        <p:nvPicPr>
          <p:cNvPr id="18" name="Obrázok 17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652" y="6143644"/>
            <a:ext cx="380612" cy="35719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088916" y="285728"/>
            <a:ext cx="41261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URÁN</a:t>
            </a:r>
            <a:endParaRPr lang="sk-SK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ok 3" descr="uran.jpg"/>
          <p:cNvPicPr>
            <a:picLocks noChangeAspect="1"/>
          </p:cNvPicPr>
          <p:nvPr/>
        </p:nvPicPr>
        <p:blipFill>
          <a:blip r:embed="rId4"/>
          <a:srcRect l="5172" t="5214" r="12068" b="6145"/>
          <a:stretch>
            <a:fillRect/>
          </a:stretch>
        </p:blipFill>
        <p:spPr>
          <a:xfrm>
            <a:off x="5857884" y="1643050"/>
            <a:ext cx="2714644" cy="2704039"/>
          </a:xfrm>
          <a:prstGeom prst="ellipse">
            <a:avLst/>
          </a:prstGeom>
        </p:spPr>
      </p:pic>
      <p:pic>
        <p:nvPicPr>
          <p:cNvPr id="5" name="Picture 2" descr="http://www.hains.sk/vnutrura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5000636"/>
            <a:ext cx="1739128" cy="15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714744" y="5429264"/>
            <a:ext cx="30718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1. Jadro</a:t>
            </a:r>
          </a:p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2. Voda, amoniak, metán</a:t>
            </a:r>
          </a:p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3. Atmosféra</a:t>
            </a:r>
          </a:p>
          <a:p>
            <a:pPr marL="342900" indent="-342900"/>
            <a:endParaRPr lang="sk-SK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0" y="1785926"/>
            <a:ext cx="58578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Urán je siedma planéta od Slnka, tretia najväčšia a štvrtá najhmotnejšia planéta v slnečnej sústave. Patrí medzi plynné obry a spolu s Neptúnom aj medzi </a:t>
            </a:r>
          </a:p>
          <a:p>
            <a:pPr algn="ctr"/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tzv. ľadové obry. </a:t>
            </a:r>
          </a:p>
          <a:p>
            <a:pPr algn="ctr"/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Je najľahší zo všetkých plynných obrov.</a:t>
            </a:r>
          </a:p>
          <a:p>
            <a:pPr algn="ctr"/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Má 15 mesiacov.</a:t>
            </a:r>
            <a:endParaRPr lang="sk-SK" sz="2400" dirty="0">
              <a:solidFill>
                <a:srgbClr val="0099FF"/>
              </a:solidFill>
              <a:latin typeface="Comic Sans MS" pitchFamily="66" charset="0"/>
            </a:endParaRPr>
          </a:p>
        </p:txBody>
      </p:sp>
      <p:pic>
        <p:nvPicPr>
          <p:cNvPr id="8" name="Obrázok 7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9" y="571480"/>
            <a:ext cx="428628" cy="402251"/>
          </a:xfrm>
          <a:prstGeom prst="rect">
            <a:avLst/>
          </a:prstGeom>
        </p:spPr>
      </p:pic>
      <p:pic>
        <p:nvPicPr>
          <p:cNvPr id="9" name="Obrázok 8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5929330"/>
            <a:ext cx="428628" cy="402251"/>
          </a:xfrm>
          <a:prstGeom prst="rect">
            <a:avLst/>
          </a:prstGeom>
        </p:spPr>
      </p:pic>
      <p:pic>
        <p:nvPicPr>
          <p:cNvPr id="10" name="Obrázok 9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4572008"/>
            <a:ext cx="428628" cy="402251"/>
          </a:xfrm>
          <a:prstGeom prst="rect">
            <a:avLst/>
          </a:prstGeom>
        </p:spPr>
      </p:pic>
      <p:pic>
        <p:nvPicPr>
          <p:cNvPr id="11" name="Obrázok 10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900" y="4786322"/>
            <a:ext cx="428628" cy="402251"/>
          </a:xfrm>
          <a:prstGeom prst="rect">
            <a:avLst/>
          </a:prstGeom>
        </p:spPr>
      </p:pic>
      <p:pic>
        <p:nvPicPr>
          <p:cNvPr id="12" name="Obrázok 11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4500570"/>
            <a:ext cx="428628" cy="402251"/>
          </a:xfrm>
          <a:prstGeom prst="rect">
            <a:avLst/>
          </a:prstGeom>
        </p:spPr>
      </p:pic>
      <p:pic>
        <p:nvPicPr>
          <p:cNvPr id="13" name="Obrázok 12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1142984"/>
            <a:ext cx="428628" cy="402251"/>
          </a:xfrm>
          <a:prstGeom prst="rect">
            <a:avLst/>
          </a:prstGeom>
        </p:spPr>
      </p:pic>
      <p:pic>
        <p:nvPicPr>
          <p:cNvPr id="14" name="Obrázok 13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571480"/>
            <a:ext cx="428628" cy="402251"/>
          </a:xfrm>
          <a:prstGeom prst="rect">
            <a:avLst/>
          </a:prstGeom>
        </p:spPr>
      </p:pic>
      <p:pic>
        <p:nvPicPr>
          <p:cNvPr id="15" name="Obrázok 14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1285860"/>
            <a:ext cx="428628" cy="402251"/>
          </a:xfrm>
          <a:prstGeom prst="rect">
            <a:avLst/>
          </a:prstGeom>
        </p:spPr>
      </p:pic>
      <p:pic>
        <p:nvPicPr>
          <p:cNvPr id="16" name="Obrázok 15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6215082"/>
            <a:ext cx="428628" cy="402251"/>
          </a:xfrm>
          <a:prstGeom prst="rect">
            <a:avLst/>
          </a:prstGeom>
        </p:spPr>
      </p:pic>
      <p:pic>
        <p:nvPicPr>
          <p:cNvPr id="17" name="Obrázok 16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6000768"/>
            <a:ext cx="428628" cy="40225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088916" y="142852"/>
            <a:ext cx="41975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NEPTÚN</a:t>
            </a:r>
            <a:endParaRPr lang="sk-SK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ok 3" descr="neptun.jpg"/>
          <p:cNvPicPr>
            <a:picLocks noChangeAspect="1"/>
          </p:cNvPicPr>
          <p:nvPr/>
        </p:nvPicPr>
        <p:blipFill>
          <a:blip r:embed="rId4" cstate="print"/>
          <a:srcRect l="7143" t="5000" r="6071" b="5000"/>
          <a:stretch>
            <a:fillRect/>
          </a:stretch>
        </p:blipFill>
        <p:spPr>
          <a:xfrm>
            <a:off x="5749610" y="1214422"/>
            <a:ext cx="3074068" cy="3000396"/>
          </a:xfrm>
          <a:prstGeom prst="ellipse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0" y="1643050"/>
            <a:ext cx="5643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Atmosféra Neptúna sa skladá najmä z vodíka a hélia, so stopami metánu, ktorý spôsobuje modrú farbu planéty. Je to najmodrejšia planéta slnečnej sústavy, 17- krát ťažšia ako planéta Zem. Má 13 mesiacov.</a:t>
            </a:r>
          </a:p>
          <a:p>
            <a:pPr algn="ctr"/>
            <a:endParaRPr lang="sk-SK" sz="2400" dirty="0">
              <a:solidFill>
                <a:srgbClr val="0099FF"/>
              </a:solidFill>
              <a:latin typeface="Comic Sans MS" pitchFamily="66" charset="0"/>
            </a:endParaRPr>
          </a:p>
        </p:txBody>
      </p:sp>
      <p:pic>
        <p:nvPicPr>
          <p:cNvPr id="7" name="Picture 8" descr="Vnutro Neptú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429132"/>
            <a:ext cx="17811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786182" y="4714884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1. Jadro</a:t>
            </a:r>
          </a:p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2. Voda, amoniak , metán</a:t>
            </a:r>
          </a:p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3. Atmosféra</a:t>
            </a:r>
            <a:endParaRPr lang="sk-SK" sz="20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285720" y="621508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6"/>
              </a:rPr>
              <a:t>http://www.suh.sk/index.php?option=com_content&amp;view=article&amp;id=353&amp;Itemid=163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0" name="Obrázok 9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9" y="571480"/>
            <a:ext cx="428628" cy="402251"/>
          </a:xfrm>
          <a:prstGeom prst="rect">
            <a:avLst/>
          </a:prstGeom>
        </p:spPr>
      </p:pic>
      <p:pic>
        <p:nvPicPr>
          <p:cNvPr id="11" name="Obrázok 10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3714752"/>
            <a:ext cx="428628" cy="402251"/>
          </a:xfrm>
          <a:prstGeom prst="rect">
            <a:avLst/>
          </a:prstGeom>
        </p:spPr>
      </p:pic>
      <p:pic>
        <p:nvPicPr>
          <p:cNvPr id="12" name="Obrázok 11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090" y="1214422"/>
            <a:ext cx="428628" cy="402251"/>
          </a:xfrm>
          <a:prstGeom prst="rect">
            <a:avLst/>
          </a:prstGeom>
        </p:spPr>
      </p:pic>
      <p:pic>
        <p:nvPicPr>
          <p:cNvPr id="13" name="Obrázok 12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500042"/>
            <a:ext cx="428628" cy="402251"/>
          </a:xfrm>
          <a:prstGeom prst="rect">
            <a:avLst/>
          </a:prstGeom>
        </p:spPr>
      </p:pic>
      <p:pic>
        <p:nvPicPr>
          <p:cNvPr id="14" name="Obrázok 13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1357298"/>
            <a:ext cx="428628" cy="402251"/>
          </a:xfrm>
          <a:prstGeom prst="rect">
            <a:avLst/>
          </a:prstGeom>
        </p:spPr>
      </p:pic>
      <p:pic>
        <p:nvPicPr>
          <p:cNvPr id="15" name="Obrázok 14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4643446"/>
            <a:ext cx="428628" cy="402251"/>
          </a:xfrm>
          <a:prstGeom prst="rect">
            <a:avLst/>
          </a:prstGeom>
        </p:spPr>
      </p:pic>
      <p:pic>
        <p:nvPicPr>
          <p:cNvPr id="16" name="Obrázok 15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900" y="4214818"/>
            <a:ext cx="428628" cy="402251"/>
          </a:xfrm>
          <a:prstGeom prst="rect">
            <a:avLst/>
          </a:prstGeom>
        </p:spPr>
      </p:pic>
      <p:pic>
        <p:nvPicPr>
          <p:cNvPr id="17" name="Obrázok 16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4000504"/>
            <a:ext cx="428628" cy="40225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643042" y="357166"/>
            <a:ext cx="6215106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ŤAŽKÉ  TANCE</a:t>
            </a:r>
          </a:p>
          <a:p>
            <a:pPr algn="ctr"/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IŠLI HVIEZDY NA TANEC,</a:t>
            </a:r>
          </a:p>
          <a:p>
            <a:pPr algn="ctr"/>
            <a:r>
              <a:rPr lang="sk-SK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MESAČNÝ BÁL,</a:t>
            </a:r>
          </a:p>
          <a:p>
            <a:pPr algn="ctr"/>
            <a:r>
              <a:rPr lang="sk-SK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MESIAČIK VŠAK IBA V KÚTE</a:t>
            </a:r>
          </a:p>
          <a:p>
            <a:pPr algn="ctr"/>
            <a:r>
              <a:rPr lang="sk-SK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 CELÝ ČAS STÁL.</a:t>
            </a:r>
          </a:p>
          <a:p>
            <a:pPr algn="ctr"/>
            <a:r>
              <a:rPr lang="sk-SK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NEZNÁME TIE TANČEKY</a:t>
            </a:r>
          </a:p>
          <a:p>
            <a:pPr algn="ctr"/>
            <a:r>
              <a:rPr lang="sk-SK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 NEHO VRAJ BOLI,</a:t>
            </a:r>
          </a:p>
          <a:p>
            <a:pPr algn="ctr"/>
            <a:r>
              <a:rPr lang="sk-SK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NECHCEL CHODIŤ, NEŠŤASTNÍK</a:t>
            </a:r>
          </a:p>
          <a:p>
            <a:pPr algn="ctr"/>
            <a:r>
              <a:rPr lang="sk-SK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TANEČNEJ ŠKOLY.</a:t>
            </a:r>
            <a:endParaRPr lang="sk-SK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Obrázok 7" descr="6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00958" y="3857628"/>
            <a:ext cx="1095375" cy="1066800"/>
          </a:xfrm>
          <a:prstGeom prst="rect">
            <a:avLst/>
          </a:prstGeom>
        </p:spPr>
      </p:pic>
      <p:pic>
        <p:nvPicPr>
          <p:cNvPr id="9" name="Obrázok 8" descr="hviezd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6072182"/>
            <a:ext cx="857256" cy="785818"/>
          </a:xfrm>
          <a:prstGeom prst="rect">
            <a:avLst/>
          </a:prstGeom>
        </p:spPr>
      </p:pic>
      <p:pic>
        <p:nvPicPr>
          <p:cNvPr id="10" name="obrázek 2" descr="D:\Danka dokumenty\príroda\English\počasie\3\g0426580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3440" flipH="1">
            <a:off x="357158" y="642918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9a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2" y="1214422"/>
            <a:ext cx="304800" cy="304800"/>
          </a:xfrm>
          <a:prstGeom prst="rect">
            <a:avLst/>
          </a:prstGeom>
        </p:spPr>
      </p:pic>
      <p:pic>
        <p:nvPicPr>
          <p:cNvPr id="12" name="Obrázok 11" descr="9a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6215082"/>
            <a:ext cx="304800" cy="304800"/>
          </a:xfrm>
          <a:prstGeom prst="rect">
            <a:avLst/>
          </a:prstGeom>
        </p:spPr>
      </p:pic>
      <p:pic>
        <p:nvPicPr>
          <p:cNvPr id="13" name="Obrázok 12" descr="9a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090" y="2786058"/>
            <a:ext cx="304800" cy="304800"/>
          </a:xfrm>
          <a:prstGeom prst="rect">
            <a:avLst/>
          </a:prstGeom>
        </p:spPr>
      </p:pic>
      <p:pic>
        <p:nvPicPr>
          <p:cNvPr id="14" name="Obrázok 13" descr="9a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357166"/>
            <a:ext cx="304800" cy="304800"/>
          </a:xfrm>
          <a:prstGeom prst="rect">
            <a:avLst/>
          </a:prstGeom>
        </p:spPr>
      </p:pic>
      <p:pic>
        <p:nvPicPr>
          <p:cNvPr id="15" name="Obrázok 14" descr="9a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4143380"/>
            <a:ext cx="304800" cy="304800"/>
          </a:xfrm>
          <a:prstGeom prst="rect">
            <a:avLst/>
          </a:prstGeom>
        </p:spPr>
      </p:pic>
      <p:pic>
        <p:nvPicPr>
          <p:cNvPr id="16" name="Obrázok 15" descr="9a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58" y="5929330"/>
            <a:ext cx="304800" cy="304800"/>
          </a:xfrm>
          <a:prstGeom prst="rect">
            <a:avLst/>
          </a:prstGeom>
        </p:spPr>
      </p:pic>
      <p:pic>
        <p:nvPicPr>
          <p:cNvPr id="18" name="Obrázok 17" descr="9a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1714488"/>
            <a:ext cx="304800" cy="304800"/>
          </a:xfrm>
          <a:prstGeom prst="rect">
            <a:avLst/>
          </a:prstGeom>
        </p:spPr>
      </p:pic>
      <p:pic>
        <p:nvPicPr>
          <p:cNvPr id="19" name="Obrázok 18" descr="9a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6357958"/>
            <a:ext cx="304800" cy="304800"/>
          </a:xfrm>
          <a:prstGeom prst="rect">
            <a:avLst/>
          </a:prstGeom>
        </p:spPr>
      </p:pic>
      <p:pic>
        <p:nvPicPr>
          <p:cNvPr id="20" name="Obrázok 19" descr="9a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14" y="428604"/>
            <a:ext cx="304800" cy="304800"/>
          </a:xfrm>
          <a:prstGeom prst="rect">
            <a:avLst/>
          </a:prstGeom>
        </p:spPr>
      </p:pic>
      <p:pic>
        <p:nvPicPr>
          <p:cNvPr id="21" name="Obrázok 20" descr="9a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5572140"/>
            <a:ext cx="304800" cy="304800"/>
          </a:xfrm>
          <a:prstGeom prst="rect">
            <a:avLst/>
          </a:prstGeom>
        </p:spPr>
      </p:pic>
      <p:pic>
        <p:nvPicPr>
          <p:cNvPr id="22" name="Obrázok 21" descr="9a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80" y="2500306"/>
            <a:ext cx="304800" cy="304800"/>
          </a:xfrm>
          <a:prstGeom prst="rect">
            <a:avLst/>
          </a:prstGeom>
        </p:spPr>
      </p:pic>
      <p:pic>
        <p:nvPicPr>
          <p:cNvPr id="23" name="Obrázok 22" descr="6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786190"/>
            <a:ext cx="1095375" cy="1066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285720" y="857232"/>
          <a:ext cx="6072200" cy="577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050"/>
                <a:gridCol w="1518050"/>
                <a:gridCol w="1518050"/>
                <a:gridCol w="1518050"/>
              </a:tblGrid>
              <a:tr h="1380675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46520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46520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4652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pic>
        <p:nvPicPr>
          <p:cNvPr id="8" name="Obrázok 7" descr="12581269711028989317ElectronicRU_Rocket-Pictur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2910" y="2500306"/>
            <a:ext cx="995961" cy="1063787"/>
          </a:xfrm>
          <a:prstGeom prst="rect">
            <a:avLst/>
          </a:prstGeom>
        </p:spPr>
      </p:pic>
      <p:pic>
        <p:nvPicPr>
          <p:cNvPr id="9" name="Obrázok 8" descr="12581269711028989317ElectronicRU_Rocket-Pictur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43504" y="1000108"/>
            <a:ext cx="995961" cy="1063787"/>
          </a:xfrm>
          <a:prstGeom prst="rect">
            <a:avLst/>
          </a:prstGeom>
        </p:spPr>
      </p:pic>
      <p:pic>
        <p:nvPicPr>
          <p:cNvPr id="10" name="Obrázok 9" descr="12581269711028989317ElectronicRU_Rocket-Pictur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8148" y="1000108"/>
            <a:ext cx="995961" cy="1063787"/>
          </a:xfrm>
          <a:prstGeom prst="rect">
            <a:avLst/>
          </a:prstGeom>
        </p:spPr>
      </p:pic>
      <p:pic>
        <p:nvPicPr>
          <p:cNvPr id="11" name="Obrázok 10" descr="12581269711028989317ElectronicRU_Rocket-Pictur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5140" y="1000108"/>
            <a:ext cx="995961" cy="1063787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285720" y="0"/>
            <a:ext cx="60722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VESMÍRNE SUDOKU</a:t>
            </a:r>
            <a:endParaRPr lang="sk-SK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3" descr="C:\Users\milka\Desktop\astronau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0830">
            <a:off x="2011829" y="999986"/>
            <a:ext cx="1019877" cy="11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milka\Desktop\astronau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0830">
            <a:off x="5155100" y="5286267"/>
            <a:ext cx="1019877" cy="11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milka\Desktop\astronau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0830">
            <a:off x="7798307" y="2285870"/>
            <a:ext cx="1019877" cy="11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milka\Desktop\astronau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0830">
            <a:off x="6583861" y="2285871"/>
            <a:ext cx="1019877" cy="11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ok 20" descr="ufffo.png"/>
          <p:cNvPicPr>
            <a:picLocks noChangeAspect="1"/>
          </p:cNvPicPr>
          <p:nvPr/>
        </p:nvPicPr>
        <p:blipFill>
          <a:blip r:embed="rId6"/>
          <a:srcRect b="37890"/>
          <a:stretch>
            <a:fillRect/>
          </a:stretch>
        </p:blipFill>
        <p:spPr>
          <a:xfrm>
            <a:off x="3500430" y="5357826"/>
            <a:ext cx="1371191" cy="928694"/>
          </a:xfrm>
          <a:prstGeom prst="rect">
            <a:avLst/>
          </a:prstGeom>
        </p:spPr>
      </p:pic>
      <p:pic>
        <p:nvPicPr>
          <p:cNvPr id="23" name="Obrázok 22" descr="uf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4000504"/>
            <a:ext cx="1282123" cy="785818"/>
          </a:xfrm>
          <a:prstGeom prst="rect">
            <a:avLst/>
          </a:prstGeom>
        </p:spPr>
      </p:pic>
      <p:pic>
        <p:nvPicPr>
          <p:cNvPr id="24" name="Obrázok 23" descr="ufffo.png"/>
          <p:cNvPicPr>
            <a:picLocks noChangeAspect="1"/>
          </p:cNvPicPr>
          <p:nvPr/>
        </p:nvPicPr>
        <p:blipFill>
          <a:blip r:embed="rId6"/>
          <a:srcRect b="37890"/>
          <a:stretch>
            <a:fillRect/>
          </a:stretch>
        </p:blipFill>
        <p:spPr>
          <a:xfrm>
            <a:off x="2071670" y="3929066"/>
            <a:ext cx="1371191" cy="928694"/>
          </a:xfrm>
          <a:prstGeom prst="rect">
            <a:avLst/>
          </a:prstGeom>
        </p:spPr>
      </p:pic>
      <p:pic>
        <p:nvPicPr>
          <p:cNvPr id="25" name="Obrázok 24" descr="ufffo.png"/>
          <p:cNvPicPr>
            <a:picLocks noChangeAspect="1"/>
          </p:cNvPicPr>
          <p:nvPr/>
        </p:nvPicPr>
        <p:blipFill>
          <a:blip r:embed="rId6"/>
          <a:srcRect b="37890"/>
          <a:stretch>
            <a:fillRect/>
          </a:stretch>
        </p:blipFill>
        <p:spPr>
          <a:xfrm>
            <a:off x="7772809" y="3786190"/>
            <a:ext cx="1371191" cy="928694"/>
          </a:xfrm>
          <a:prstGeom prst="rect">
            <a:avLst/>
          </a:prstGeom>
        </p:spPr>
      </p:pic>
      <p:pic>
        <p:nvPicPr>
          <p:cNvPr id="26" name="Obrázok 25" descr="ufffo.png"/>
          <p:cNvPicPr>
            <a:picLocks noChangeAspect="1"/>
          </p:cNvPicPr>
          <p:nvPr/>
        </p:nvPicPr>
        <p:blipFill>
          <a:blip r:embed="rId6"/>
          <a:srcRect b="37890"/>
          <a:stretch>
            <a:fillRect/>
          </a:stretch>
        </p:blipFill>
        <p:spPr>
          <a:xfrm>
            <a:off x="6572264" y="3857628"/>
            <a:ext cx="1371191" cy="928694"/>
          </a:xfrm>
          <a:prstGeom prst="rect">
            <a:avLst/>
          </a:prstGeom>
        </p:spPr>
      </p:pic>
      <p:pic>
        <p:nvPicPr>
          <p:cNvPr id="27" name="Obrázok 26" descr="uf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877" y="5500702"/>
            <a:ext cx="1282123" cy="785818"/>
          </a:xfrm>
          <a:prstGeom prst="rect">
            <a:avLst/>
          </a:prstGeom>
        </p:spPr>
      </p:pic>
      <p:pic>
        <p:nvPicPr>
          <p:cNvPr id="28" name="Obrázok 27" descr="uf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5500702"/>
            <a:ext cx="1282123" cy="785818"/>
          </a:xfrm>
          <a:prstGeom prst="rect">
            <a:avLst/>
          </a:prstGeom>
        </p:spPr>
      </p:pic>
      <p:pic>
        <p:nvPicPr>
          <p:cNvPr id="29" name="Obrázok 28" descr="uf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1142984"/>
            <a:ext cx="1282123" cy="78581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928794" y="785794"/>
            <a:ext cx="5143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FF6600"/>
                </a:solidFill>
                <a:latin typeface="Comic Sans MS" pitchFamily="66" charset="0"/>
              </a:rPr>
              <a:t>Milióny sú ich tam,</a:t>
            </a:r>
          </a:p>
          <a:p>
            <a:r>
              <a:rPr lang="sk-SK" sz="3200" dirty="0" smtClean="0">
                <a:solidFill>
                  <a:srgbClr val="FF6600"/>
                </a:solidFill>
                <a:latin typeface="Comic Sans MS" pitchFamily="66" charset="0"/>
              </a:rPr>
              <a:t>ja však jednu svoju mám.</a:t>
            </a:r>
          </a:p>
          <a:p>
            <a:r>
              <a:rPr lang="sk-SK" sz="3200" dirty="0" smtClean="0">
                <a:solidFill>
                  <a:srgbClr val="FF6600"/>
                </a:solidFill>
                <a:latin typeface="Comic Sans MS" pitchFamily="66" charset="0"/>
              </a:rPr>
              <a:t>Maličká je, maličká,</a:t>
            </a:r>
          </a:p>
          <a:p>
            <a:r>
              <a:rPr lang="sk-SK" sz="3200" dirty="0" smtClean="0">
                <a:solidFill>
                  <a:srgbClr val="FF6600"/>
                </a:solidFill>
                <a:latin typeface="Comic Sans MS" pitchFamily="66" charset="0"/>
              </a:rPr>
              <a:t>žmurká na mňa z nebíčka.</a:t>
            </a:r>
          </a:p>
          <a:p>
            <a:r>
              <a:rPr lang="sk-SK" sz="3200" dirty="0" smtClean="0">
                <a:solidFill>
                  <a:srgbClr val="FF6600"/>
                </a:solidFill>
                <a:latin typeface="Comic Sans MS" pitchFamily="66" charset="0"/>
              </a:rPr>
              <a:t>                         </a:t>
            </a:r>
            <a:r>
              <a:rPr lang="sk-SK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Čo je to?</a:t>
            </a:r>
            <a:endParaRPr lang="sk-SK" sz="32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Obrázok 4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6318">
            <a:off x="1142976" y="2500306"/>
            <a:ext cx="581028" cy="581028"/>
          </a:xfrm>
          <a:prstGeom prst="rect">
            <a:avLst/>
          </a:prstGeom>
        </p:spPr>
      </p:pic>
      <p:pic>
        <p:nvPicPr>
          <p:cNvPr id="6" name="Obrázok 5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21326">
            <a:off x="596457" y="4382678"/>
            <a:ext cx="581028" cy="581028"/>
          </a:xfrm>
          <a:prstGeom prst="rect">
            <a:avLst/>
          </a:prstGeom>
        </p:spPr>
      </p:pic>
      <p:pic>
        <p:nvPicPr>
          <p:cNvPr id="7" name="Obrázok 6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37342">
            <a:off x="8286776" y="5500702"/>
            <a:ext cx="581028" cy="581028"/>
          </a:xfrm>
          <a:prstGeom prst="rect">
            <a:avLst/>
          </a:prstGeom>
        </p:spPr>
      </p:pic>
      <p:pic>
        <p:nvPicPr>
          <p:cNvPr id="8" name="Obrázok 7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7378">
            <a:off x="6072198" y="5286388"/>
            <a:ext cx="581028" cy="581028"/>
          </a:xfrm>
          <a:prstGeom prst="rect">
            <a:avLst/>
          </a:prstGeom>
        </p:spPr>
      </p:pic>
      <p:pic>
        <p:nvPicPr>
          <p:cNvPr id="9" name="Obrázok 8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500438"/>
            <a:ext cx="581028" cy="581028"/>
          </a:xfrm>
          <a:prstGeom prst="rect">
            <a:avLst/>
          </a:prstGeom>
        </p:spPr>
      </p:pic>
      <p:pic>
        <p:nvPicPr>
          <p:cNvPr id="10" name="Obrázok 9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68406">
            <a:off x="2869471" y="5012618"/>
            <a:ext cx="581028" cy="581028"/>
          </a:xfrm>
          <a:prstGeom prst="rect">
            <a:avLst/>
          </a:prstGeom>
        </p:spPr>
      </p:pic>
      <p:pic>
        <p:nvPicPr>
          <p:cNvPr id="11" name="Obrázok 10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41372">
            <a:off x="7286644" y="2571744"/>
            <a:ext cx="581028" cy="581028"/>
          </a:xfrm>
          <a:prstGeom prst="rect">
            <a:avLst/>
          </a:prstGeom>
        </p:spPr>
      </p:pic>
      <p:pic>
        <p:nvPicPr>
          <p:cNvPr id="12" name="Obrázok 11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60848">
            <a:off x="642910" y="642918"/>
            <a:ext cx="581028" cy="581028"/>
          </a:xfrm>
          <a:prstGeom prst="rect">
            <a:avLst/>
          </a:prstGeom>
        </p:spPr>
      </p:pic>
      <p:pic>
        <p:nvPicPr>
          <p:cNvPr id="13" name="Obrázok 12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8" y="285728"/>
            <a:ext cx="581028" cy="581028"/>
          </a:xfrm>
          <a:prstGeom prst="rect">
            <a:avLst/>
          </a:prstGeom>
        </p:spPr>
      </p:pic>
      <p:pic>
        <p:nvPicPr>
          <p:cNvPr id="14" name="Obrázok 13" descr="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57166"/>
            <a:ext cx="514348" cy="520471"/>
          </a:xfrm>
          <a:prstGeom prst="rect">
            <a:avLst/>
          </a:prstGeom>
        </p:spPr>
      </p:pic>
      <p:pic>
        <p:nvPicPr>
          <p:cNvPr id="15" name="Obrázok 14" descr="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4071942"/>
            <a:ext cx="514348" cy="520471"/>
          </a:xfrm>
          <a:prstGeom prst="rect">
            <a:avLst/>
          </a:prstGeom>
        </p:spPr>
      </p:pic>
      <p:pic>
        <p:nvPicPr>
          <p:cNvPr id="16" name="Obrázok 15" descr="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802"/>
            <a:ext cx="514348" cy="520471"/>
          </a:xfrm>
          <a:prstGeom prst="rect">
            <a:avLst/>
          </a:prstGeom>
        </p:spPr>
      </p:pic>
      <p:pic>
        <p:nvPicPr>
          <p:cNvPr id="17" name="Obrázok 16" descr="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5357826"/>
            <a:ext cx="514348" cy="520471"/>
          </a:xfrm>
          <a:prstGeom prst="rect">
            <a:avLst/>
          </a:prstGeom>
        </p:spPr>
      </p:pic>
      <p:pic>
        <p:nvPicPr>
          <p:cNvPr id="18" name="Obrázok 17" descr="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4143380"/>
            <a:ext cx="514348" cy="520471"/>
          </a:xfrm>
          <a:prstGeom prst="rect">
            <a:avLst/>
          </a:prstGeom>
        </p:spPr>
      </p:pic>
      <p:pic>
        <p:nvPicPr>
          <p:cNvPr id="19" name="Obrázok 18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437" y="3138487"/>
            <a:ext cx="619125" cy="581025"/>
          </a:xfrm>
          <a:prstGeom prst="rect">
            <a:avLst/>
          </a:prstGeom>
        </p:spPr>
      </p:pic>
      <p:pic>
        <p:nvPicPr>
          <p:cNvPr id="20" name="Obrázok 19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1428736"/>
            <a:ext cx="619125" cy="581025"/>
          </a:xfrm>
          <a:prstGeom prst="rect">
            <a:avLst/>
          </a:prstGeom>
        </p:spPr>
      </p:pic>
      <p:pic>
        <p:nvPicPr>
          <p:cNvPr id="21" name="Obrázok 20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4786322"/>
            <a:ext cx="619125" cy="581025"/>
          </a:xfrm>
          <a:prstGeom prst="rect">
            <a:avLst/>
          </a:prstGeom>
        </p:spPr>
      </p:pic>
      <p:pic>
        <p:nvPicPr>
          <p:cNvPr id="22" name="Obrázok 21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6000768"/>
            <a:ext cx="619125" cy="581025"/>
          </a:xfrm>
          <a:prstGeom prst="rect">
            <a:avLst/>
          </a:prstGeom>
        </p:spPr>
      </p:pic>
      <p:pic>
        <p:nvPicPr>
          <p:cNvPr id="23" name="Obrázok 22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214" y="1643050"/>
            <a:ext cx="619125" cy="581025"/>
          </a:xfrm>
          <a:prstGeom prst="rect">
            <a:avLst/>
          </a:prstGeom>
        </p:spPr>
      </p:pic>
      <p:pic>
        <p:nvPicPr>
          <p:cNvPr id="24" name="Obrázok 23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5857892"/>
            <a:ext cx="619125" cy="581025"/>
          </a:xfrm>
          <a:prstGeom prst="rect">
            <a:avLst/>
          </a:prstGeom>
        </p:spPr>
      </p:pic>
      <p:pic>
        <p:nvPicPr>
          <p:cNvPr id="25" name="Obrázok 24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0"/>
            <a:ext cx="619125" cy="581025"/>
          </a:xfrm>
          <a:prstGeom prst="rect">
            <a:avLst/>
          </a:prstGeom>
        </p:spPr>
      </p:pic>
      <p:pic>
        <p:nvPicPr>
          <p:cNvPr id="26" name="Obrázok 25" descr="5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3643314"/>
            <a:ext cx="1704978" cy="1755873"/>
          </a:xfrm>
          <a:prstGeom prst="rect">
            <a:avLst/>
          </a:prstGeom>
        </p:spPr>
      </p:pic>
      <p:sp>
        <p:nvSpPr>
          <p:cNvPr id="27" name="Obdĺžnik 26"/>
          <p:cNvSpPr/>
          <p:nvPr/>
        </p:nvSpPr>
        <p:spPr>
          <a:xfrm>
            <a:off x="1785918" y="5857892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solidFill>
                  <a:srgbClr val="FFFF66"/>
                </a:solidFill>
                <a:hlinkClick r:id="rId8"/>
              </a:rPr>
              <a:t>http://www.youtube.com/watch?v=GJSztTy3mPc</a:t>
            </a:r>
            <a:endParaRPr lang="sk-SK" sz="20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" name="Obdĺžnik 2"/>
          <p:cNvSpPr/>
          <p:nvPr/>
        </p:nvSpPr>
        <p:spPr>
          <a:xfrm>
            <a:off x="2857488" y="0"/>
            <a:ext cx="3929090" cy="6801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Slnečný  vietor</a:t>
            </a:r>
          </a:p>
          <a:p>
            <a:pPr algn="ctr"/>
            <a:r>
              <a:rPr lang="sk-SK" sz="2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Veľký voz vesmírom letí,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vietor sa v ňom preháňa.</a:t>
            </a:r>
          </a:p>
          <a:p>
            <a:pPr algn="ctr"/>
            <a:r>
              <a:rPr lang="sk-SK" sz="2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Každý deň iného prosí: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„Poď sa so mnou naháňať.“</a:t>
            </a:r>
          </a:p>
          <a:p>
            <a:pPr algn="ctr"/>
            <a:r>
              <a:rPr lang="sk-SK" sz="2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pondelok sa Slnka pýta,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či by sa s ním nechcel hrať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sk-SK" sz="2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 utorok volá  Mesiac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dole nebom kotúľať.</a:t>
            </a:r>
          </a:p>
          <a:p>
            <a:pPr algn="ctr"/>
            <a:r>
              <a:rPr lang="sk-SK" sz="2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stredu stretol Mliečnu cestu,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bola celá do biela.</a:t>
            </a:r>
          </a:p>
          <a:p>
            <a:pPr algn="ctr"/>
            <a:r>
              <a:rPr lang="sk-SK" sz="2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vo štvrtok mu kométa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kolo hlávky letela.</a:t>
            </a:r>
          </a:p>
          <a:p>
            <a:pPr algn="ctr"/>
            <a:r>
              <a:rPr lang="sk-SK" sz="2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piatok v noci stretol Saturn,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keď si prstence česal,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sk-SK" sz="2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enže ani on sa s vetrom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naháňačku nezahral.</a:t>
            </a:r>
          </a:p>
          <a:p>
            <a:pPr algn="ctr"/>
            <a:r>
              <a:rPr lang="sk-SK" sz="2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 v sobotu do komína,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piesne ľuďom zahvízdal.</a:t>
            </a:r>
          </a:p>
          <a:p>
            <a:pPr algn="ctr"/>
            <a:r>
              <a:rPr lang="sk-SK" sz="2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nedeľu vzal čiapky deťom</a:t>
            </a:r>
          </a:p>
          <a:p>
            <a:pPr algn="ctr"/>
            <a:r>
              <a:rPr lang="sk-SK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 nimi sa naháňal.</a:t>
            </a:r>
            <a:endParaRPr lang="sk-SK" sz="20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ok 3" descr="PLAANE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2285992"/>
            <a:ext cx="857256" cy="857256"/>
          </a:xfrm>
          <a:prstGeom prst="rect">
            <a:avLst/>
          </a:prstGeom>
        </p:spPr>
      </p:pic>
      <p:pic>
        <p:nvPicPr>
          <p:cNvPr id="6" name="Obrázok 5" descr="animated-gifs-planets-1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5000636"/>
            <a:ext cx="857256" cy="857256"/>
          </a:xfrm>
          <a:prstGeom prst="rect">
            <a:avLst/>
          </a:prstGeom>
        </p:spPr>
      </p:pic>
      <p:pic>
        <p:nvPicPr>
          <p:cNvPr id="28" name="Obrázok 27" descr="SLNKOO.png"/>
          <p:cNvPicPr>
            <a:picLocks noChangeAspect="1"/>
          </p:cNvPicPr>
          <p:nvPr/>
        </p:nvPicPr>
        <p:blipFill>
          <a:blip r:embed="rId6" cstate="print"/>
          <a:srcRect l="11228" t="8750" r="12439" b="12500"/>
          <a:stretch>
            <a:fillRect/>
          </a:stretch>
        </p:blipFill>
        <p:spPr>
          <a:xfrm>
            <a:off x="1142976" y="1500174"/>
            <a:ext cx="928694" cy="928694"/>
          </a:xfrm>
          <a:prstGeom prst="ellipse">
            <a:avLst/>
          </a:prstGeom>
        </p:spPr>
      </p:pic>
      <p:pic>
        <p:nvPicPr>
          <p:cNvPr id="30" name="Obrázok 29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4643446"/>
            <a:ext cx="333373" cy="312858"/>
          </a:xfrm>
          <a:prstGeom prst="rect">
            <a:avLst/>
          </a:prstGeom>
        </p:spPr>
      </p:pic>
      <p:pic>
        <p:nvPicPr>
          <p:cNvPr id="32" name="Obrázok 31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6072206"/>
            <a:ext cx="333373" cy="312858"/>
          </a:xfrm>
          <a:prstGeom prst="rect">
            <a:avLst/>
          </a:prstGeom>
        </p:spPr>
      </p:pic>
      <p:pic>
        <p:nvPicPr>
          <p:cNvPr id="34" name="Obrázok 33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1214422"/>
            <a:ext cx="333373" cy="312858"/>
          </a:xfrm>
          <a:prstGeom prst="rect">
            <a:avLst/>
          </a:prstGeom>
        </p:spPr>
      </p:pic>
      <p:pic>
        <p:nvPicPr>
          <p:cNvPr id="37" name="Obrázok 36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5715016"/>
            <a:ext cx="333373" cy="312858"/>
          </a:xfrm>
          <a:prstGeom prst="rect">
            <a:avLst/>
          </a:prstGeom>
        </p:spPr>
      </p:pic>
      <p:pic>
        <p:nvPicPr>
          <p:cNvPr id="38" name="Obrázok 37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3571876"/>
            <a:ext cx="333373" cy="312858"/>
          </a:xfrm>
          <a:prstGeom prst="rect">
            <a:avLst/>
          </a:prstGeom>
        </p:spPr>
      </p:pic>
      <p:pic>
        <p:nvPicPr>
          <p:cNvPr id="40" name="Obrázok 39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5786454"/>
            <a:ext cx="333373" cy="312858"/>
          </a:xfrm>
          <a:prstGeom prst="rect">
            <a:avLst/>
          </a:prstGeom>
        </p:spPr>
      </p:pic>
      <p:pic>
        <p:nvPicPr>
          <p:cNvPr id="41" name="Obrázok 40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1411" y="2500306"/>
            <a:ext cx="304490" cy="285752"/>
          </a:xfrm>
          <a:prstGeom prst="rect">
            <a:avLst/>
          </a:prstGeom>
        </p:spPr>
      </p:pic>
      <p:pic>
        <p:nvPicPr>
          <p:cNvPr id="42" name="Obrázok 41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38" y="500042"/>
            <a:ext cx="333373" cy="312858"/>
          </a:xfrm>
          <a:prstGeom prst="rect">
            <a:avLst/>
          </a:prstGeom>
        </p:spPr>
      </p:pic>
      <p:pic>
        <p:nvPicPr>
          <p:cNvPr id="43" name="Obrázok 42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857364"/>
            <a:ext cx="333373" cy="312858"/>
          </a:xfrm>
          <a:prstGeom prst="rect">
            <a:avLst/>
          </a:prstGeom>
        </p:spPr>
      </p:pic>
      <p:pic>
        <p:nvPicPr>
          <p:cNvPr id="45" name="Obrázok 44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0"/>
            <a:ext cx="333373" cy="312858"/>
          </a:xfrm>
          <a:prstGeom prst="rect">
            <a:avLst/>
          </a:prstGeom>
        </p:spPr>
      </p:pic>
      <p:pic>
        <p:nvPicPr>
          <p:cNvPr id="47" name="Obrázok 46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28" y="6215082"/>
            <a:ext cx="333373" cy="312858"/>
          </a:xfrm>
          <a:prstGeom prst="rect">
            <a:avLst/>
          </a:prstGeom>
        </p:spPr>
      </p:pic>
      <p:pic>
        <p:nvPicPr>
          <p:cNvPr id="48" name="Obrázok 47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428604"/>
            <a:ext cx="333373" cy="312858"/>
          </a:xfrm>
          <a:prstGeom prst="rect">
            <a:avLst/>
          </a:prstGeom>
        </p:spPr>
      </p:pic>
      <p:pic>
        <p:nvPicPr>
          <p:cNvPr id="49" name="Obrázok 48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84" y="1357298"/>
            <a:ext cx="333373" cy="31285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857488" y="142852"/>
            <a:ext cx="38576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HVIEZDY</a:t>
            </a:r>
            <a:endParaRPr lang="sk-SK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14348" y="1357298"/>
            <a:ext cx="77867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Hviezdy nie sú bodky, ale obrovské gule horúceho plynu.</a:t>
            </a:r>
          </a:p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Môžu mať rozličnú veľkosť, od hviezdneho trpaslíka až</a:t>
            </a:r>
          </a:p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po veľkého červeného obra. Sú veľmi ďaleko vo vesmíre, preto sa z pohľadu Zeme zdajú maličké.</a:t>
            </a:r>
          </a:p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Hviezdy môžu žiariť na modro, bielo, oranžovo alebo červeno.</a:t>
            </a:r>
          </a:p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Modrobiele hviezdy sú zo všetkých najhorúcejšie, žlté a</a:t>
            </a:r>
          </a:p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žltooranžové hviezdy ú chladnejšie a červené najchladnejšie.</a:t>
            </a:r>
          </a:p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Hviezdy majú svoj život, podobne ako aj ľudia, zvieratá a rastliny. Zrodí sa z obrovského mraku plynu a z prachu.</a:t>
            </a:r>
          </a:p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Ale na rozdiel od ľudí sa môžu dožiť aj niekoľko miliárd rokov.</a:t>
            </a:r>
          </a:p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Niektoré hviezdy vytvárajú na oblohe rôzne obrazce, pripomínajúce zvieratá, bájne bytosti, veci. </a:t>
            </a:r>
          </a:p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Toto zoskupenie hviezd do určitého tvaru sa nazýva súhvezdie.</a:t>
            </a:r>
          </a:p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Najjasnejšie hviezdy súhvezdia Veľkej medvedice pripomínajú</a:t>
            </a:r>
          </a:p>
          <a:p>
            <a:r>
              <a:rPr lang="sk-SK" sz="2000" dirty="0" smtClean="0">
                <a:solidFill>
                  <a:srgbClr val="3399FF"/>
                </a:solidFill>
                <a:latin typeface="Comic Sans MS" pitchFamily="66" charset="0"/>
              </a:rPr>
              <a:t>voz, preto sa nazýva ľudovo Veľký voz.</a:t>
            </a:r>
            <a:endParaRPr lang="sk-SK" sz="2000" dirty="0">
              <a:solidFill>
                <a:srgbClr val="3399FF"/>
              </a:solidFill>
              <a:latin typeface="Comic Sans MS" pitchFamily="66" charset="0"/>
            </a:endParaRPr>
          </a:p>
        </p:txBody>
      </p:sp>
      <p:pic>
        <p:nvPicPr>
          <p:cNvPr id="5" name="Obrázok 4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28604"/>
            <a:ext cx="304800" cy="304800"/>
          </a:xfrm>
          <a:prstGeom prst="rect">
            <a:avLst/>
          </a:prstGeom>
        </p:spPr>
      </p:pic>
      <p:pic>
        <p:nvPicPr>
          <p:cNvPr id="6" name="Obrázok 5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5857892"/>
            <a:ext cx="304800" cy="304800"/>
          </a:xfrm>
          <a:prstGeom prst="rect">
            <a:avLst/>
          </a:prstGeom>
        </p:spPr>
      </p:pic>
      <p:pic>
        <p:nvPicPr>
          <p:cNvPr id="7" name="Obrázok 6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6143644"/>
            <a:ext cx="304800" cy="304800"/>
          </a:xfrm>
          <a:prstGeom prst="rect">
            <a:avLst/>
          </a:prstGeom>
        </p:spPr>
      </p:pic>
      <p:pic>
        <p:nvPicPr>
          <p:cNvPr id="8" name="Obrázok 7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76" y="3214686"/>
            <a:ext cx="304800" cy="304800"/>
          </a:xfrm>
          <a:prstGeom prst="rect">
            <a:avLst/>
          </a:prstGeom>
        </p:spPr>
      </p:pic>
      <p:pic>
        <p:nvPicPr>
          <p:cNvPr id="9" name="Obrázok 8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714620"/>
            <a:ext cx="304800" cy="304800"/>
          </a:xfrm>
          <a:prstGeom prst="rect">
            <a:avLst/>
          </a:prstGeom>
        </p:spPr>
      </p:pic>
      <p:pic>
        <p:nvPicPr>
          <p:cNvPr id="10" name="Obrázok 9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785794"/>
            <a:ext cx="304800" cy="304800"/>
          </a:xfrm>
          <a:prstGeom prst="rect">
            <a:avLst/>
          </a:prstGeom>
        </p:spPr>
      </p:pic>
      <p:pic>
        <p:nvPicPr>
          <p:cNvPr id="11" name="Obrázok 10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857232"/>
            <a:ext cx="304800" cy="304800"/>
          </a:xfrm>
          <a:prstGeom prst="rect">
            <a:avLst/>
          </a:prstGeom>
        </p:spPr>
      </p:pic>
      <p:pic>
        <p:nvPicPr>
          <p:cNvPr id="12" name="Obrázok 11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572140"/>
            <a:ext cx="304800" cy="304800"/>
          </a:xfrm>
          <a:prstGeom prst="rect">
            <a:avLst/>
          </a:prstGeom>
        </p:spPr>
      </p:pic>
      <p:pic>
        <p:nvPicPr>
          <p:cNvPr id="13" name="Obrázok 12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6286520"/>
            <a:ext cx="304800" cy="304800"/>
          </a:xfrm>
          <a:prstGeom prst="rect">
            <a:avLst/>
          </a:prstGeom>
        </p:spPr>
      </p:pic>
      <p:pic>
        <p:nvPicPr>
          <p:cNvPr id="14" name="Obrázok 13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90" y="428604"/>
            <a:ext cx="304800" cy="304800"/>
          </a:xfrm>
          <a:prstGeom prst="rect">
            <a:avLst/>
          </a:prstGeom>
        </p:spPr>
      </p:pic>
      <p:pic>
        <p:nvPicPr>
          <p:cNvPr id="19" name="Obrázok 18" descr="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285992"/>
            <a:ext cx="282390" cy="285752"/>
          </a:xfrm>
          <a:prstGeom prst="rect">
            <a:avLst/>
          </a:prstGeom>
        </p:spPr>
      </p:pic>
      <p:pic>
        <p:nvPicPr>
          <p:cNvPr id="29" name="Obrázok 28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785794"/>
            <a:ext cx="404811" cy="379900"/>
          </a:xfrm>
          <a:prstGeom prst="rect">
            <a:avLst/>
          </a:prstGeom>
        </p:spPr>
      </p:pic>
      <p:pic>
        <p:nvPicPr>
          <p:cNvPr id="30" name="Obrázok 29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143380"/>
            <a:ext cx="404811" cy="379900"/>
          </a:xfrm>
          <a:prstGeom prst="rect">
            <a:avLst/>
          </a:prstGeom>
        </p:spPr>
      </p:pic>
      <p:pic>
        <p:nvPicPr>
          <p:cNvPr id="31" name="Obrázok 30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710" y="1000108"/>
            <a:ext cx="404811" cy="379900"/>
          </a:xfrm>
          <a:prstGeom prst="rect">
            <a:avLst/>
          </a:prstGeom>
        </p:spPr>
      </p:pic>
      <p:pic>
        <p:nvPicPr>
          <p:cNvPr id="32" name="Obrázok 31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4572008"/>
            <a:ext cx="404811" cy="379900"/>
          </a:xfrm>
          <a:prstGeom prst="rect">
            <a:avLst/>
          </a:prstGeom>
        </p:spPr>
      </p:pic>
      <p:pic>
        <p:nvPicPr>
          <p:cNvPr id="33" name="Obrázok 32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6143644"/>
            <a:ext cx="404811" cy="379900"/>
          </a:xfrm>
          <a:prstGeom prst="rect">
            <a:avLst/>
          </a:prstGeom>
        </p:spPr>
      </p:pic>
      <p:pic>
        <p:nvPicPr>
          <p:cNvPr id="34" name="Obrázok 33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189" y="2285992"/>
            <a:ext cx="404811" cy="379900"/>
          </a:xfrm>
          <a:prstGeom prst="rect">
            <a:avLst/>
          </a:prstGeom>
        </p:spPr>
      </p:pic>
      <p:pic>
        <p:nvPicPr>
          <p:cNvPr id="35" name="Obrázok 34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5857892"/>
            <a:ext cx="404811" cy="379900"/>
          </a:xfrm>
          <a:prstGeom prst="rect">
            <a:avLst/>
          </a:prstGeom>
        </p:spPr>
      </p:pic>
      <p:pic>
        <p:nvPicPr>
          <p:cNvPr id="36" name="Obrázok 35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090" y="6215082"/>
            <a:ext cx="404811" cy="3799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214546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FF6600"/>
                </a:solidFill>
                <a:latin typeface="Comic Sans MS" pitchFamily="66" charset="0"/>
              </a:rPr>
              <a:t>Hviezdičkové počítanie</a:t>
            </a:r>
            <a:endParaRPr lang="sk-SK" sz="32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71472" y="1142984"/>
            <a:ext cx="3857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Zahraj, </a:t>
            </a:r>
            <a:r>
              <a:rPr lang="sk-SK" sz="2000" dirty="0" err="1" smtClean="0">
                <a:solidFill>
                  <a:srgbClr val="FF6600"/>
                </a:solidFill>
                <a:latin typeface="Comic Sans MS" pitchFamily="66" charset="0"/>
              </a:rPr>
              <a:t>Bodrík</a:t>
            </a:r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, </a:t>
            </a:r>
            <a:r>
              <a:rPr lang="sk-SK" sz="2000" dirty="0" err="1" smtClean="0">
                <a:solidFill>
                  <a:srgbClr val="FF6600"/>
                </a:solidFill>
                <a:latin typeface="Comic Sans MS" pitchFamily="66" charset="0"/>
              </a:rPr>
              <a:t>psíci</a:t>
            </a:r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 milí,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v noci nikdy nestrážili.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Trávili čas nočnej chvíle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so sieťkami na motýle.</a:t>
            </a:r>
          </a:p>
          <a:p>
            <a:endParaRPr lang="sk-SK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S nimi </a:t>
            </a:r>
            <a:r>
              <a:rPr lang="sk-SK" sz="2000" dirty="0" err="1" smtClean="0">
                <a:solidFill>
                  <a:srgbClr val="FF6600"/>
                </a:solidFill>
                <a:latin typeface="Comic Sans MS" pitchFamily="66" charset="0"/>
              </a:rPr>
              <a:t>psíci</a:t>
            </a:r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 maličkí,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kradli z neba hviezdičky.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Potichučky, vprostred noci,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zbierali ich bez pomoci.</a:t>
            </a:r>
          </a:p>
          <a:p>
            <a:endParaRPr lang="sk-SK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Zahraj chytil tri hviezdičky,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do vreca dal pomaličky.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Chytil dve a ešte päť,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k ostatným ich pridal hneď.</a:t>
            </a:r>
            <a:endParaRPr lang="sk-SK" sz="20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643438" y="1071546"/>
            <a:ext cx="4000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FF6600"/>
                </a:solidFill>
                <a:latin typeface="Comic Sans MS" pitchFamily="66" charset="0"/>
              </a:rPr>
              <a:t>Bodríček</a:t>
            </a:r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 si hviezdy štyri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do vreca dal v tejto chvíli.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Pridal jednu, potom šesť,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vo vreci ich musel niesť.</a:t>
            </a:r>
          </a:p>
          <a:p>
            <a:endParaRPr lang="sk-SK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Zahraj vraví, ja mám viac,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vyškiera sa na Mesiac.</a:t>
            </a:r>
          </a:p>
          <a:p>
            <a:r>
              <a:rPr lang="sk-SK" sz="2000" dirty="0" err="1" smtClean="0">
                <a:solidFill>
                  <a:srgbClr val="FF6600"/>
                </a:solidFill>
                <a:latin typeface="Comic Sans MS" pitchFamily="66" charset="0"/>
              </a:rPr>
              <a:t>Bodrík</a:t>
            </a:r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 vraví, ja mám viac,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vyškiera sa na Mesiac.</a:t>
            </a:r>
          </a:p>
          <a:p>
            <a:endParaRPr lang="sk-SK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Mesiac nevie počty veru,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na oblohe má však dieru.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Hviezdičky chce všetky späť,</a:t>
            </a:r>
          </a:p>
          <a:p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Spočítajte mu ich hneď.</a:t>
            </a:r>
            <a:endParaRPr lang="sk-SK" sz="20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0" name="Obrázok 9" descr="pe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57818" y="5360652"/>
            <a:ext cx="1565172" cy="1497348"/>
          </a:xfrm>
          <a:prstGeom prst="rect">
            <a:avLst/>
          </a:prstGeom>
        </p:spPr>
      </p:pic>
      <p:pic>
        <p:nvPicPr>
          <p:cNvPr id="11" name="Obrázok 10" descr="p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5470989"/>
            <a:ext cx="1071570" cy="1387011"/>
          </a:xfrm>
          <a:prstGeom prst="rect">
            <a:avLst/>
          </a:prstGeom>
        </p:spPr>
      </p:pic>
      <p:pic>
        <p:nvPicPr>
          <p:cNvPr id="12" name="Obrázok 11" descr="9a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643446"/>
            <a:ext cx="304800" cy="304800"/>
          </a:xfrm>
          <a:prstGeom prst="rect">
            <a:avLst/>
          </a:prstGeom>
        </p:spPr>
      </p:pic>
      <p:pic>
        <p:nvPicPr>
          <p:cNvPr id="14" name="Obrázok 13" descr="9a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34" y="6215082"/>
            <a:ext cx="304800" cy="304800"/>
          </a:xfrm>
          <a:prstGeom prst="rect">
            <a:avLst/>
          </a:prstGeom>
        </p:spPr>
      </p:pic>
      <p:pic>
        <p:nvPicPr>
          <p:cNvPr id="15" name="Obrázok 14" descr="9a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57166"/>
            <a:ext cx="428628" cy="428628"/>
          </a:xfrm>
          <a:prstGeom prst="rect">
            <a:avLst/>
          </a:prstGeom>
        </p:spPr>
      </p:pic>
      <p:pic>
        <p:nvPicPr>
          <p:cNvPr id="16" name="Obrázok 15" descr="9a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15206" y="357166"/>
            <a:ext cx="428628" cy="428628"/>
          </a:xfrm>
          <a:prstGeom prst="rect">
            <a:avLst/>
          </a:prstGeom>
        </p:spPr>
      </p:pic>
      <p:pic>
        <p:nvPicPr>
          <p:cNvPr id="17" name="Obrázok 16" descr="9a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14884"/>
            <a:ext cx="304800" cy="304800"/>
          </a:xfrm>
          <a:prstGeom prst="rect">
            <a:avLst/>
          </a:prstGeom>
        </p:spPr>
      </p:pic>
      <p:pic>
        <p:nvPicPr>
          <p:cNvPr id="18" name="Obrázok 17" descr="9a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2500306"/>
            <a:ext cx="304800" cy="304800"/>
          </a:xfrm>
          <a:prstGeom prst="rect">
            <a:avLst/>
          </a:prstGeom>
        </p:spPr>
      </p:pic>
      <p:pic>
        <p:nvPicPr>
          <p:cNvPr id="19" name="Obrázok 18" descr="9a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28" y="4500570"/>
            <a:ext cx="304800" cy="304800"/>
          </a:xfrm>
          <a:prstGeom prst="rect">
            <a:avLst/>
          </a:prstGeom>
        </p:spPr>
      </p:pic>
      <p:pic>
        <p:nvPicPr>
          <p:cNvPr id="20" name="Obrázok 19" descr="9a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214" y="1785926"/>
            <a:ext cx="304800" cy="304800"/>
          </a:xfrm>
          <a:prstGeom prst="rect">
            <a:avLst/>
          </a:prstGeom>
        </p:spPr>
      </p:pic>
      <p:pic>
        <p:nvPicPr>
          <p:cNvPr id="21" name="Obrázok 20" descr="9a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428868"/>
            <a:ext cx="304800" cy="304800"/>
          </a:xfrm>
          <a:prstGeom prst="rect">
            <a:avLst/>
          </a:prstGeom>
        </p:spPr>
      </p:pic>
      <p:pic>
        <p:nvPicPr>
          <p:cNvPr id="23" name="Obrázok 22" descr="3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022" y="1357298"/>
            <a:ext cx="182797" cy="214314"/>
          </a:xfrm>
          <a:prstGeom prst="rect">
            <a:avLst/>
          </a:prstGeom>
        </p:spPr>
      </p:pic>
      <p:pic>
        <p:nvPicPr>
          <p:cNvPr id="30" name="Obrázok 29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48" y="6143644"/>
            <a:ext cx="380587" cy="357166"/>
          </a:xfrm>
          <a:prstGeom prst="rect">
            <a:avLst/>
          </a:prstGeom>
        </p:spPr>
      </p:pic>
      <p:pic>
        <p:nvPicPr>
          <p:cNvPr id="31" name="Obrázok 30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900" y="3357562"/>
            <a:ext cx="380587" cy="357166"/>
          </a:xfrm>
          <a:prstGeom prst="rect">
            <a:avLst/>
          </a:prstGeom>
        </p:spPr>
      </p:pic>
      <p:pic>
        <p:nvPicPr>
          <p:cNvPr id="32" name="Obrázok 31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3857628"/>
            <a:ext cx="380587" cy="357166"/>
          </a:xfrm>
          <a:prstGeom prst="rect">
            <a:avLst/>
          </a:prstGeom>
        </p:spPr>
      </p:pic>
      <p:pic>
        <p:nvPicPr>
          <p:cNvPr id="33" name="Obrázok 32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04" y="6072206"/>
            <a:ext cx="380587" cy="357166"/>
          </a:xfrm>
          <a:prstGeom prst="rect">
            <a:avLst/>
          </a:prstGeom>
        </p:spPr>
      </p:pic>
      <p:pic>
        <p:nvPicPr>
          <p:cNvPr id="34" name="Obrázok 33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496" y="1571612"/>
            <a:ext cx="380587" cy="357166"/>
          </a:xfrm>
          <a:prstGeom prst="rect">
            <a:avLst/>
          </a:prstGeom>
        </p:spPr>
      </p:pic>
      <p:pic>
        <p:nvPicPr>
          <p:cNvPr id="35" name="Obrázok 34" descr="a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8214" y="214290"/>
            <a:ext cx="380587" cy="35716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ázok 2" descr="vrec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642918"/>
            <a:ext cx="3166208" cy="4264398"/>
          </a:xfrm>
          <a:prstGeom prst="rect">
            <a:avLst/>
          </a:prstGeom>
        </p:spPr>
      </p:pic>
      <p:pic>
        <p:nvPicPr>
          <p:cNvPr id="4" name="Obrázok 3" descr="vrrec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28662" y="428604"/>
            <a:ext cx="3286148" cy="4425939"/>
          </a:xfrm>
          <a:prstGeom prst="rect">
            <a:avLst/>
          </a:prstGeom>
        </p:spPr>
      </p:pic>
      <p:pic>
        <p:nvPicPr>
          <p:cNvPr id="5" name="Obrázok 4" descr="p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142984"/>
            <a:ext cx="1000132" cy="1294544"/>
          </a:xfrm>
          <a:prstGeom prst="rect">
            <a:avLst/>
          </a:prstGeom>
        </p:spPr>
      </p:pic>
      <p:pic>
        <p:nvPicPr>
          <p:cNvPr id="6" name="Obrázok 5" descr="p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429520" y="1000108"/>
            <a:ext cx="1418803" cy="1357322"/>
          </a:xfrm>
          <a:prstGeom prst="rect">
            <a:avLst/>
          </a:prstGeom>
        </p:spPr>
      </p:pic>
      <p:sp>
        <p:nvSpPr>
          <p:cNvPr id="41" name="BlokTextu 40"/>
          <p:cNvSpPr txBox="1"/>
          <p:nvPr/>
        </p:nvSpPr>
        <p:spPr>
          <a:xfrm>
            <a:off x="6000760" y="107154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accent6">
                    <a:lumMod val="50000"/>
                  </a:schemeClr>
                </a:solidFill>
              </a:rPr>
              <a:t>BODRÍK</a:t>
            </a:r>
            <a:endParaRPr lang="sk-SK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4" name="Obrázok 43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5143512"/>
            <a:ext cx="517430" cy="500066"/>
          </a:xfrm>
          <a:prstGeom prst="rect">
            <a:avLst/>
          </a:prstGeom>
        </p:spPr>
      </p:pic>
      <p:pic>
        <p:nvPicPr>
          <p:cNvPr id="45" name="Obrázok 44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5143512"/>
            <a:ext cx="517430" cy="500066"/>
          </a:xfrm>
          <a:prstGeom prst="rect">
            <a:avLst/>
          </a:prstGeom>
        </p:spPr>
      </p:pic>
      <p:pic>
        <p:nvPicPr>
          <p:cNvPr id="46" name="Obrázok 45" descr="star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5143512"/>
            <a:ext cx="522391" cy="504861"/>
          </a:xfrm>
          <a:prstGeom prst="rect">
            <a:avLst/>
          </a:prstGeom>
        </p:spPr>
      </p:pic>
      <p:pic>
        <p:nvPicPr>
          <p:cNvPr id="47" name="Obrázok 46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5143512"/>
            <a:ext cx="517430" cy="500066"/>
          </a:xfrm>
          <a:prstGeom prst="rect">
            <a:avLst/>
          </a:prstGeom>
        </p:spPr>
      </p:pic>
      <p:pic>
        <p:nvPicPr>
          <p:cNvPr id="48" name="Obrázok 47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8" y="5143512"/>
            <a:ext cx="517430" cy="500066"/>
          </a:xfrm>
          <a:prstGeom prst="rect">
            <a:avLst/>
          </a:prstGeom>
        </p:spPr>
      </p:pic>
      <p:pic>
        <p:nvPicPr>
          <p:cNvPr id="49" name="Obrázok 48" descr="star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5143512"/>
            <a:ext cx="522391" cy="504861"/>
          </a:xfrm>
          <a:prstGeom prst="rect">
            <a:avLst/>
          </a:prstGeom>
        </p:spPr>
      </p:pic>
      <p:pic>
        <p:nvPicPr>
          <p:cNvPr id="50" name="Obrázok 49" descr="star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0694" y="5143512"/>
            <a:ext cx="522391" cy="504861"/>
          </a:xfrm>
          <a:prstGeom prst="rect">
            <a:avLst/>
          </a:prstGeom>
        </p:spPr>
      </p:pic>
      <p:pic>
        <p:nvPicPr>
          <p:cNvPr id="51" name="Obrázok 50" descr="star-m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14810" y="5143512"/>
            <a:ext cx="519910" cy="502463"/>
          </a:xfrm>
          <a:prstGeom prst="rect">
            <a:avLst/>
          </a:prstGeom>
        </p:spPr>
      </p:pic>
      <p:pic>
        <p:nvPicPr>
          <p:cNvPr id="52" name="Obrázok 51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5143512"/>
            <a:ext cx="517430" cy="500066"/>
          </a:xfrm>
          <a:prstGeom prst="rect">
            <a:avLst/>
          </a:prstGeom>
        </p:spPr>
      </p:pic>
      <p:pic>
        <p:nvPicPr>
          <p:cNvPr id="53" name="Obrázok 52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5143512"/>
            <a:ext cx="517430" cy="500066"/>
          </a:xfrm>
          <a:prstGeom prst="rect">
            <a:avLst/>
          </a:prstGeom>
        </p:spPr>
      </p:pic>
      <p:pic>
        <p:nvPicPr>
          <p:cNvPr id="54" name="Obrázok 53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5786454"/>
            <a:ext cx="517430" cy="500066"/>
          </a:xfrm>
          <a:prstGeom prst="rect">
            <a:avLst/>
          </a:prstGeom>
        </p:spPr>
      </p:pic>
      <p:pic>
        <p:nvPicPr>
          <p:cNvPr id="55" name="Obrázok 54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5143512"/>
            <a:ext cx="517430" cy="500066"/>
          </a:xfrm>
          <a:prstGeom prst="rect">
            <a:avLst/>
          </a:prstGeom>
        </p:spPr>
      </p:pic>
      <p:pic>
        <p:nvPicPr>
          <p:cNvPr id="56" name="Obrázok 55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728" y="5786454"/>
            <a:ext cx="517430" cy="500066"/>
          </a:xfrm>
          <a:prstGeom prst="rect">
            <a:avLst/>
          </a:prstGeom>
        </p:spPr>
      </p:pic>
      <p:pic>
        <p:nvPicPr>
          <p:cNvPr id="57" name="Obrázok 56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5786454"/>
            <a:ext cx="517430" cy="500066"/>
          </a:xfrm>
          <a:prstGeom prst="rect">
            <a:avLst/>
          </a:prstGeom>
        </p:spPr>
      </p:pic>
      <p:pic>
        <p:nvPicPr>
          <p:cNvPr id="58" name="Obrázok 57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5786454"/>
            <a:ext cx="517430" cy="500066"/>
          </a:xfrm>
          <a:prstGeom prst="rect">
            <a:avLst/>
          </a:prstGeom>
        </p:spPr>
      </p:pic>
      <p:pic>
        <p:nvPicPr>
          <p:cNvPr id="59" name="Obrázok 58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5786454"/>
            <a:ext cx="517430" cy="500066"/>
          </a:xfrm>
          <a:prstGeom prst="rect">
            <a:avLst/>
          </a:prstGeom>
        </p:spPr>
      </p:pic>
      <p:pic>
        <p:nvPicPr>
          <p:cNvPr id="60" name="Obrázok 59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5786454"/>
            <a:ext cx="517430" cy="500066"/>
          </a:xfrm>
          <a:prstGeom prst="rect">
            <a:avLst/>
          </a:prstGeom>
        </p:spPr>
      </p:pic>
      <p:pic>
        <p:nvPicPr>
          <p:cNvPr id="61" name="Obrázok 60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5786454"/>
            <a:ext cx="517430" cy="500066"/>
          </a:xfrm>
          <a:prstGeom prst="rect">
            <a:avLst/>
          </a:prstGeom>
        </p:spPr>
      </p:pic>
      <p:pic>
        <p:nvPicPr>
          <p:cNvPr id="62" name="Obrázok 61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5786454"/>
            <a:ext cx="517430" cy="500066"/>
          </a:xfrm>
          <a:prstGeom prst="rect">
            <a:avLst/>
          </a:prstGeom>
        </p:spPr>
      </p:pic>
      <p:pic>
        <p:nvPicPr>
          <p:cNvPr id="63" name="Obrázok 62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5786454"/>
            <a:ext cx="517430" cy="500066"/>
          </a:xfrm>
          <a:prstGeom prst="rect">
            <a:avLst/>
          </a:prstGeom>
        </p:spPr>
      </p:pic>
      <p:pic>
        <p:nvPicPr>
          <p:cNvPr id="64" name="Obrázok 63" descr="sta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5786454"/>
            <a:ext cx="517430" cy="500066"/>
          </a:xfrm>
          <a:prstGeom prst="rect">
            <a:avLst/>
          </a:prstGeom>
        </p:spPr>
      </p:pic>
      <p:sp>
        <p:nvSpPr>
          <p:cNvPr id="71" name="Obdĺžnik 70"/>
          <p:cNvSpPr/>
          <p:nvPr/>
        </p:nvSpPr>
        <p:spPr>
          <a:xfrm>
            <a:off x="2214546" y="1000108"/>
            <a:ext cx="101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smtClean="0">
                <a:solidFill>
                  <a:schemeClr val="accent6">
                    <a:lumMod val="50000"/>
                  </a:schemeClr>
                </a:solidFill>
              </a:rPr>
              <a:t>ZAHRAJ</a:t>
            </a:r>
            <a:endParaRPr lang="sk-SK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3399FF"/>
                </a:solidFill>
              </a:rPr>
              <a:t>Počítaj  </a:t>
            </a:r>
            <a:r>
              <a:rPr lang="sk-SK" sz="2000" b="1" dirty="0" smtClean="0">
                <a:solidFill>
                  <a:srgbClr val="3399FF"/>
                </a:solidFill>
              </a:rPr>
              <a:t>hviezdy so </a:t>
            </a:r>
            <a:r>
              <a:rPr lang="sk-SK" sz="2000" b="1" dirty="0" err="1" smtClean="0">
                <a:solidFill>
                  <a:srgbClr val="3399FF"/>
                </a:solidFill>
              </a:rPr>
              <a:t>Zahrajom</a:t>
            </a:r>
            <a:r>
              <a:rPr lang="sk-SK" sz="2000" b="1" dirty="0" smtClean="0">
                <a:solidFill>
                  <a:srgbClr val="3399FF"/>
                </a:solidFill>
              </a:rPr>
              <a:t> a </a:t>
            </a:r>
            <a:r>
              <a:rPr lang="sk-SK" sz="2000" b="1" dirty="0" err="1" smtClean="0">
                <a:solidFill>
                  <a:srgbClr val="3399FF"/>
                </a:solidFill>
              </a:rPr>
              <a:t>Bodríkom</a:t>
            </a:r>
            <a:r>
              <a:rPr lang="sk-SK" sz="2000" b="1" dirty="0" smtClean="0">
                <a:solidFill>
                  <a:srgbClr val="3399FF"/>
                </a:solidFill>
              </a:rPr>
              <a:t>. Porovnaj množstvo, kto mal viac?</a:t>
            </a:r>
            <a:endParaRPr lang="sk-SK" sz="2000" b="1" dirty="0">
              <a:solidFill>
                <a:srgbClr val="3399FF"/>
              </a:solidFill>
            </a:endParaRPr>
          </a:p>
        </p:txBody>
      </p:sp>
      <p:pic>
        <p:nvPicPr>
          <p:cNvPr id="31" name="Obrázok 30" descr="žLTá šíPKA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1934" y="1714488"/>
            <a:ext cx="1272007" cy="48483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-0.07887 L 0.01597 -0.411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14177 L 0.00868 -0.47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7887 L -0.01441 -0.411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0.06846 L -0.01389 -0.40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0602 L -0.01354 -0.339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0.00486 L -0.01528 -0.337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-0.06776 L -0.03837 -0.400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5 0.01619 L -0.06145 -0.316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55 -0.08858 L -0.08455 -0.42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66 0.01619 L -0.09966 -0.316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85 -0.13159 L 0.18385 -0.464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93 -0.04787 L 0.08993 -0.38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0462 L -0.01979 -0.328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041 L 0.0125 -0.348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6846 L 0.00504 -0.40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996E-6 L -5.55556E-7 -0.3330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04764 L 0.01268 -0.2853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77 -0.02567 L 0.03577 -0.35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03723 L 0.06667 -0.2957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4 0.01619 L 0.06614 -0.316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3214678" y="214291"/>
            <a:ext cx="30003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Kométa</a:t>
            </a:r>
          </a:p>
          <a:p>
            <a:pPr algn="ctr"/>
            <a:endParaRPr lang="sk-SK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71736" y="1285860"/>
            <a:ext cx="392909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Letí, letí, do sveta,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na všetko si pamätá,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dlhým chvostom po oblohe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hviezdy zametá.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Kedy sa už zastaví, 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zlaté šaty napraví,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zakýva nám, usmeje sa,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deti pozdraví.</a:t>
            </a:r>
            <a:endParaRPr lang="sk-SK" sz="2000" b="1" dirty="0" smtClean="0">
              <a:solidFill>
                <a:srgbClr val="FF66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Refrén: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Pozrite sa, kométa,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každý si s ňou zalieta.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Nasadajte, odvezie nás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rovno do sveta.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Ešte u nás nebola,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zatočí sa do kola.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Dovidenia o rok na nás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z neba zavolá.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1" name="Obrázok 10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85728"/>
            <a:ext cx="304800" cy="304800"/>
          </a:xfrm>
          <a:prstGeom prst="rect">
            <a:avLst/>
          </a:prstGeom>
        </p:spPr>
      </p:pic>
      <p:pic>
        <p:nvPicPr>
          <p:cNvPr id="12" name="Obrázok 11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714884"/>
            <a:ext cx="304800" cy="304800"/>
          </a:xfrm>
          <a:prstGeom prst="rect">
            <a:avLst/>
          </a:prstGeom>
        </p:spPr>
      </p:pic>
      <p:pic>
        <p:nvPicPr>
          <p:cNvPr id="13" name="Obrázok 12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285860"/>
            <a:ext cx="304800" cy="304800"/>
          </a:xfrm>
          <a:prstGeom prst="rect">
            <a:avLst/>
          </a:prstGeom>
        </p:spPr>
      </p:pic>
      <p:pic>
        <p:nvPicPr>
          <p:cNvPr id="14" name="Obrázok 13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5715016"/>
            <a:ext cx="304800" cy="304800"/>
          </a:xfrm>
          <a:prstGeom prst="rect">
            <a:avLst/>
          </a:prstGeom>
        </p:spPr>
      </p:pic>
      <p:pic>
        <p:nvPicPr>
          <p:cNvPr id="15" name="Obrázok 14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90" y="1643050"/>
            <a:ext cx="304800" cy="304800"/>
          </a:xfrm>
          <a:prstGeom prst="rect">
            <a:avLst/>
          </a:prstGeom>
        </p:spPr>
      </p:pic>
      <p:pic>
        <p:nvPicPr>
          <p:cNvPr id="16" name="Obrázok 15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786322"/>
            <a:ext cx="304800" cy="304800"/>
          </a:xfrm>
          <a:prstGeom prst="rect">
            <a:avLst/>
          </a:prstGeom>
        </p:spPr>
      </p:pic>
      <p:pic>
        <p:nvPicPr>
          <p:cNvPr id="17" name="Obrázok 16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071678"/>
            <a:ext cx="304800" cy="304800"/>
          </a:xfrm>
          <a:prstGeom prst="rect">
            <a:avLst/>
          </a:prstGeom>
        </p:spPr>
      </p:pic>
      <p:pic>
        <p:nvPicPr>
          <p:cNvPr id="18" name="Obrázok 17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496"/>
            <a:ext cx="304800" cy="304800"/>
          </a:xfrm>
          <a:prstGeom prst="rect">
            <a:avLst/>
          </a:prstGeom>
        </p:spPr>
      </p:pic>
      <p:pic>
        <p:nvPicPr>
          <p:cNvPr id="19" name="Obrázok 18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785794"/>
            <a:ext cx="304800" cy="304800"/>
          </a:xfrm>
          <a:prstGeom prst="rect">
            <a:avLst/>
          </a:prstGeom>
        </p:spPr>
      </p:pic>
      <p:pic>
        <p:nvPicPr>
          <p:cNvPr id="20" name="Obrázok 19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428604"/>
            <a:ext cx="304800" cy="304800"/>
          </a:xfrm>
          <a:prstGeom prst="rect">
            <a:avLst/>
          </a:prstGeom>
        </p:spPr>
      </p:pic>
      <p:pic>
        <p:nvPicPr>
          <p:cNvPr id="21" name="Obrázok 20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3143248"/>
            <a:ext cx="304800" cy="304800"/>
          </a:xfrm>
          <a:prstGeom prst="rect">
            <a:avLst/>
          </a:prstGeom>
        </p:spPr>
      </p:pic>
      <p:pic>
        <p:nvPicPr>
          <p:cNvPr id="22" name="Obrázok 21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28" y="5929330"/>
            <a:ext cx="304800" cy="304800"/>
          </a:xfrm>
          <a:prstGeom prst="rect">
            <a:avLst/>
          </a:prstGeom>
        </p:spPr>
      </p:pic>
      <p:pic>
        <p:nvPicPr>
          <p:cNvPr id="23" name="Obrázok 22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6000768"/>
            <a:ext cx="304800" cy="304800"/>
          </a:xfrm>
          <a:prstGeom prst="rect">
            <a:avLst/>
          </a:prstGeom>
        </p:spPr>
      </p:pic>
      <p:pic>
        <p:nvPicPr>
          <p:cNvPr id="24" name="Obrázok 23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929330"/>
            <a:ext cx="304800" cy="304800"/>
          </a:xfrm>
          <a:prstGeom prst="rect">
            <a:avLst/>
          </a:prstGeom>
        </p:spPr>
      </p:pic>
      <p:pic>
        <p:nvPicPr>
          <p:cNvPr id="25" name="Obrázok 24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3286124"/>
            <a:ext cx="304800" cy="304800"/>
          </a:xfrm>
          <a:prstGeom prst="rect">
            <a:avLst/>
          </a:prstGeom>
        </p:spPr>
      </p:pic>
      <p:pic>
        <p:nvPicPr>
          <p:cNvPr id="27" name="Obrázok 26" descr="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1285860"/>
            <a:ext cx="1357322" cy="950125"/>
          </a:xfrm>
          <a:prstGeom prst="rect">
            <a:avLst/>
          </a:prstGeom>
        </p:spPr>
      </p:pic>
      <p:pic>
        <p:nvPicPr>
          <p:cNvPr id="28" name="Obrázok 27" descr="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0145" flipH="1">
            <a:off x="696858" y="3081302"/>
            <a:ext cx="1357322" cy="9501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" name="Obrázok 32" descr="hviez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857892"/>
            <a:ext cx="640785" cy="642942"/>
          </a:xfrm>
          <a:prstGeom prst="rect">
            <a:avLst/>
          </a:prstGeom>
        </p:spPr>
      </p:pic>
      <p:pic>
        <p:nvPicPr>
          <p:cNvPr id="34" name="Obrázok 33" descr="hviezd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5643578"/>
            <a:ext cx="898678" cy="901704"/>
          </a:xfrm>
          <a:prstGeom prst="rect">
            <a:avLst/>
          </a:prstGeom>
        </p:spPr>
      </p:pic>
      <p:pic>
        <p:nvPicPr>
          <p:cNvPr id="35" name="Obrázok 34" descr="hviezd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5500702"/>
            <a:ext cx="1139172" cy="1143008"/>
          </a:xfrm>
          <a:prstGeom prst="rect">
            <a:avLst/>
          </a:prstGeom>
        </p:spPr>
      </p:pic>
      <p:pic>
        <p:nvPicPr>
          <p:cNvPr id="36" name="Obrázok 35" descr="hviezd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96" y="5357826"/>
            <a:ext cx="1282768" cy="1287086"/>
          </a:xfrm>
          <a:prstGeom prst="rect">
            <a:avLst/>
          </a:prstGeom>
        </p:spPr>
      </p:pic>
      <p:pic>
        <p:nvPicPr>
          <p:cNvPr id="37" name="Obrázok 36" descr="hviezd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5143512"/>
            <a:ext cx="1428760" cy="1433571"/>
          </a:xfrm>
          <a:prstGeom prst="rect">
            <a:avLst/>
          </a:prstGeom>
        </p:spPr>
      </p:pic>
      <p:pic>
        <p:nvPicPr>
          <p:cNvPr id="38" name="Obrázok 37" descr="hviezd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5137715"/>
            <a:ext cx="1714512" cy="1720285"/>
          </a:xfrm>
          <a:prstGeom prst="rect">
            <a:avLst/>
          </a:prstGeom>
        </p:spPr>
      </p:pic>
      <p:pic>
        <p:nvPicPr>
          <p:cNvPr id="39" name="Obrázok 38" descr="my-star-m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785794"/>
            <a:ext cx="1709718" cy="1715474"/>
          </a:xfrm>
          <a:prstGeom prst="rect">
            <a:avLst/>
          </a:prstGeom>
        </p:spPr>
      </p:pic>
      <p:pic>
        <p:nvPicPr>
          <p:cNvPr id="40" name="Obrázok 39" descr="my-star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4546" y="1000108"/>
            <a:ext cx="1143008" cy="1146857"/>
          </a:xfrm>
          <a:prstGeom prst="rect">
            <a:avLst/>
          </a:prstGeom>
        </p:spPr>
      </p:pic>
      <p:pic>
        <p:nvPicPr>
          <p:cNvPr id="41" name="Obrázok 40" descr="my-star-m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86182" y="1214422"/>
            <a:ext cx="640785" cy="642942"/>
          </a:xfrm>
          <a:prstGeom prst="rect">
            <a:avLst/>
          </a:prstGeom>
        </p:spPr>
      </p:pic>
      <p:pic>
        <p:nvPicPr>
          <p:cNvPr id="42" name="Obrázok 41" descr="my-star-m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38" y="928670"/>
            <a:ext cx="1423966" cy="1428760"/>
          </a:xfrm>
          <a:prstGeom prst="rect">
            <a:avLst/>
          </a:prstGeom>
        </p:spPr>
      </p:pic>
      <p:pic>
        <p:nvPicPr>
          <p:cNvPr id="43" name="Obrázok 42" descr="my-star-m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1142984"/>
            <a:ext cx="854379" cy="857256"/>
          </a:xfrm>
          <a:prstGeom prst="rect">
            <a:avLst/>
          </a:prstGeom>
        </p:spPr>
      </p:pic>
      <p:pic>
        <p:nvPicPr>
          <p:cNvPr id="44" name="Obrázok 43" descr="my-star-m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958" y="1071546"/>
            <a:ext cx="1281571" cy="1285884"/>
          </a:xfrm>
          <a:prstGeom prst="rect">
            <a:avLst/>
          </a:prstGeom>
        </p:spPr>
      </p:pic>
      <p:sp>
        <p:nvSpPr>
          <p:cNvPr id="45" name="BlokTextu 44"/>
          <p:cNvSpPr txBox="1"/>
          <p:nvPr/>
        </p:nvSpPr>
        <p:spPr>
          <a:xfrm>
            <a:off x="2285984" y="285728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C000"/>
                </a:solidFill>
              </a:rPr>
              <a:t>Usporiadaj hviezdy od najmenšej po najväčšiu.</a:t>
            </a:r>
            <a:endParaRPr lang="sk-SK" sz="2000" b="1" dirty="0">
              <a:solidFill>
                <a:srgbClr val="FFC000"/>
              </a:solidFill>
            </a:endParaRPr>
          </a:p>
        </p:txBody>
      </p:sp>
      <p:pic>
        <p:nvPicPr>
          <p:cNvPr id="46" name="Obrázok 45" descr="56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4546" y="1714488"/>
            <a:ext cx="3000396" cy="308996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323 L -0.35868 0.6778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7558E-6 L -0.53559 0.66096 " pathEditMode="relative" ptsTypes="AA">
                                      <p:cBhvr>
                                        <p:cTn id="1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185 L 0.04566 0.6584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208 L -0.38247 0.627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70213E-6 L 0.09549 0.61679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833 L 0.76632 0.6357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285984" y="5500702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http://www.youtube.com/watch?v=-HUEm7UrudA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088916" y="428604"/>
            <a:ext cx="46976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Rozprávka</a:t>
            </a: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Pá a Pi : </a:t>
            </a:r>
            <a:r>
              <a:rPr lang="sk-SK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Vitajte na Zemi</a:t>
            </a:r>
            <a:endParaRPr lang="sk-SK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Obrázok 7" descr="pa-a-pi.jpg"/>
          <p:cNvPicPr>
            <a:picLocks noChangeAspect="1"/>
          </p:cNvPicPr>
          <p:nvPr/>
        </p:nvPicPr>
        <p:blipFill>
          <a:blip r:embed="rId5"/>
          <a:srcRect b="4479"/>
          <a:stretch>
            <a:fillRect/>
          </a:stretch>
        </p:blipFill>
        <p:spPr>
          <a:xfrm>
            <a:off x="2285984" y="1857364"/>
            <a:ext cx="4580359" cy="329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ok 4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2214554"/>
            <a:ext cx="304800" cy="304800"/>
          </a:xfrm>
          <a:prstGeom prst="rect">
            <a:avLst/>
          </a:prstGeom>
        </p:spPr>
      </p:pic>
      <p:pic>
        <p:nvPicPr>
          <p:cNvPr id="6" name="Obrázok 5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6000768"/>
            <a:ext cx="304800" cy="304800"/>
          </a:xfrm>
          <a:prstGeom prst="rect">
            <a:avLst/>
          </a:prstGeom>
        </p:spPr>
      </p:pic>
      <p:pic>
        <p:nvPicPr>
          <p:cNvPr id="7" name="Obrázok 6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929066"/>
            <a:ext cx="304800" cy="304800"/>
          </a:xfrm>
          <a:prstGeom prst="rect">
            <a:avLst/>
          </a:prstGeom>
        </p:spPr>
      </p:pic>
      <p:pic>
        <p:nvPicPr>
          <p:cNvPr id="8" name="Obrázok 7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5286388"/>
            <a:ext cx="304800" cy="304800"/>
          </a:xfrm>
          <a:prstGeom prst="rect">
            <a:avLst/>
          </a:prstGeom>
        </p:spPr>
      </p:pic>
      <p:pic>
        <p:nvPicPr>
          <p:cNvPr id="9" name="Obrázok 8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5715016"/>
            <a:ext cx="304800" cy="304800"/>
          </a:xfrm>
          <a:prstGeom prst="rect">
            <a:avLst/>
          </a:prstGeom>
        </p:spPr>
      </p:pic>
      <p:pic>
        <p:nvPicPr>
          <p:cNvPr id="10" name="Obrázok 9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5929330"/>
            <a:ext cx="304800" cy="304800"/>
          </a:xfrm>
          <a:prstGeom prst="rect">
            <a:avLst/>
          </a:prstGeom>
        </p:spPr>
      </p:pic>
      <p:pic>
        <p:nvPicPr>
          <p:cNvPr id="12" name="Obrázok 11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143116"/>
            <a:ext cx="304800" cy="304800"/>
          </a:xfrm>
          <a:prstGeom prst="rect">
            <a:avLst/>
          </a:prstGeom>
        </p:spPr>
      </p:pic>
      <p:pic>
        <p:nvPicPr>
          <p:cNvPr id="13" name="Obrázok 12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142984"/>
            <a:ext cx="304800" cy="304800"/>
          </a:xfrm>
          <a:prstGeom prst="rect">
            <a:avLst/>
          </a:prstGeom>
        </p:spPr>
      </p:pic>
      <p:pic>
        <p:nvPicPr>
          <p:cNvPr id="14" name="Obrázok 13" descr="vesmir.jpg"/>
          <p:cNvPicPr>
            <a:picLocks noChangeAspect="1"/>
          </p:cNvPicPr>
          <p:nvPr/>
        </p:nvPicPr>
        <p:blipFill>
          <a:blip r:embed="rId5"/>
          <a:srcRect l="3846" t="17692" r="3846" b="17692"/>
          <a:stretch>
            <a:fillRect/>
          </a:stretch>
        </p:blipFill>
        <p:spPr>
          <a:xfrm>
            <a:off x="2500298" y="2000240"/>
            <a:ext cx="4042906" cy="3786214"/>
          </a:xfrm>
          <a:prstGeom prst="ellipse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714348" y="214290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3399FF"/>
                </a:solidFill>
                <a:latin typeface="Comic Sans MS" pitchFamily="66" charset="0"/>
              </a:rPr>
              <a:t>Zdroj:</a:t>
            </a:r>
          </a:p>
          <a:p>
            <a:r>
              <a:rPr lang="sk-SK" dirty="0" smtClean="0">
                <a:solidFill>
                  <a:srgbClr val="3399FF"/>
                </a:solidFill>
                <a:latin typeface="Comic Sans MS" pitchFamily="66" charset="0"/>
              </a:rPr>
              <a:t>Pieseň: Slnečný vietor- Viera Strmeňová</a:t>
            </a:r>
          </a:p>
          <a:p>
            <a:r>
              <a:rPr lang="sk-SK" dirty="0" smtClean="0">
                <a:solidFill>
                  <a:srgbClr val="3399FF"/>
                </a:solidFill>
                <a:latin typeface="Comic Sans MS" pitchFamily="66" charset="0"/>
              </a:rPr>
              <a:t>Text: časopis Vrabček, internet</a:t>
            </a:r>
          </a:p>
          <a:p>
            <a:r>
              <a:rPr lang="sk-SK" dirty="0" smtClean="0">
                <a:solidFill>
                  <a:srgbClr val="3399FF"/>
                </a:solidFill>
                <a:latin typeface="Comic Sans MS" pitchFamily="66" charset="0"/>
              </a:rPr>
              <a:t>Obrázky: internet</a:t>
            </a:r>
          </a:p>
          <a:p>
            <a:r>
              <a:rPr lang="sk-SK" dirty="0" smtClean="0">
                <a:solidFill>
                  <a:srgbClr val="3399FF"/>
                </a:solidFill>
                <a:latin typeface="Comic Sans MS" pitchFamily="66" charset="0"/>
              </a:rPr>
              <a:t>Pieseň: Kométa- CD Spieva celá škôlka 3</a:t>
            </a:r>
          </a:p>
          <a:p>
            <a:endParaRPr lang="sk-SK" dirty="0">
              <a:solidFill>
                <a:srgbClr val="3399FF"/>
              </a:solidFill>
              <a:latin typeface="Comic Sans MS" pitchFamily="66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2857488" y="621508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6600"/>
                </a:solidFill>
                <a:latin typeface="Comic Sans MS" pitchFamily="66" charset="0"/>
              </a:rPr>
              <a:t>Spracovala: Eva Györgyová</a:t>
            </a:r>
            <a:endParaRPr lang="sk-SK" sz="24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8" name="Obrázok 17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3929066"/>
            <a:ext cx="304800" cy="304800"/>
          </a:xfrm>
          <a:prstGeom prst="rect">
            <a:avLst/>
          </a:prstGeom>
        </p:spPr>
      </p:pic>
      <p:pic>
        <p:nvPicPr>
          <p:cNvPr id="19" name="Obrázok 18" descr="9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7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OZADIE VESMI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2000" cy="684455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3" name="Obdĺžnik 12"/>
          <p:cNvSpPr/>
          <p:nvPr/>
        </p:nvSpPr>
        <p:spPr>
          <a:xfrm>
            <a:off x="1785918" y="357166"/>
            <a:ext cx="5786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SLNEČNÁ  SÚSTAVA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" name="Obrázok 20" descr="venuš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89" y="3571876"/>
            <a:ext cx="1000311" cy="99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neptun.jpg"/>
          <p:cNvPicPr>
            <a:picLocks noChangeAspect="1"/>
          </p:cNvPicPr>
          <p:nvPr/>
        </p:nvPicPr>
        <p:blipFill>
          <a:blip r:embed="rId5" cstate="print"/>
          <a:srcRect l="7143" t="5000" r="6071" b="5000"/>
          <a:stretch>
            <a:fillRect/>
          </a:stretch>
        </p:blipFill>
        <p:spPr>
          <a:xfrm>
            <a:off x="8143900" y="2285992"/>
            <a:ext cx="810407" cy="790985"/>
          </a:xfrm>
          <a:prstGeom prst="ellipse">
            <a:avLst/>
          </a:prstGeom>
        </p:spPr>
      </p:pic>
      <p:pic>
        <p:nvPicPr>
          <p:cNvPr id="16" name="Obrázok 20" descr="merkur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786058"/>
            <a:ext cx="85725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ok 17" descr="saturn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071942"/>
            <a:ext cx="2286016" cy="137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ok 18" descr="SLNKOO.png"/>
          <p:cNvPicPr>
            <a:picLocks noChangeAspect="1"/>
          </p:cNvPicPr>
          <p:nvPr/>
        </p:nvPicPr>
        <p:blipFill>
          <a:blip r:embed="rId8" cstate="print"/>
          <a:srcRect l="11228" t="8750" r="12439" b="12500"/>
          <a:stretch>
            <a:fillRect/>
          </a:stretch>
        </p:blipFill>
        <p:spPr>
          <a:xfrm>
            <a:off x="0" y="928670"/>
            <a:ext cx="1714480" cy="1714480"/>
          </a:xfrm>
          <a:prstGeom prst="ellipse">
            <a:avLst/>
          </a:prstGeom>
        </p:spPr>
      </p:pic>
      <p:pic>
        <p:nvPicPr>
          <p:cNvPr id="20" name="Obrázok 23" descr="ZEEM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450057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ok 20" descr="mars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485776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ok 21" descr="planeta_jupiter.jpg"/>
          <p:cNvPicPr>
            <a:picLocks noChangeAspect="1"/>
          </p:cNvPicPr>
          <p:nvPr/>
        </p:nvPicPr>
        <p:blipFill>
          <a:blip r:embed="rId11" cstate="print"/>
          <a:srcRect l="21657" t="3125" r="22747" b="5000"/>
          <a:stretch>
            <a:fillRect/>
          </a:stretch>
        </p:blipFill>
        <p:spPr>
          <a:xfrm>
            <a:off x="4500562" y="4500570"/>
            <a:ext cx="1571636" cy="1510002"/>
          </a:xfrm>
          <a:prstGeom prst="ellipse">
            <a:avLst/>
          </a:prstGeom>
        </p:spPr>
      </p:pic>
      <p:pic>
        <p:nvPicPr>
          <p:cNvPr id="23" name="Obrázok 22" descr="uran.jpg"/>
          <p:cNvPicPr>
            <a:picLocks noChangeAspect="1"/>
          </p:cNvPicPr>
          <p:nvPr/>
        </p:nvPicPr>
        <p:blipFill>
          <a:blip r:embed="rId12"/>
          <a:srcRect l="5172" t="5214" r="12068" b="6145"/>
          <a:stretch>
            <a:fillRect/>
          </a:stretch>
        </p:blipFill>
        <p:spPr>
          <a:xfrm>
            <a:off x="7500958" y="3357562"/>
            <a:ext cx="928694" cy="925066"/>
          </a:xfrm>
          <a:prstGeom prst="ellipse">
            <a:avLst/>
          </a:prstGeom>
        </p:spPr>
      </p:pic>
      <p:pic>
        <p:nvPicPr>
          <p:cNvPr id="24" name="Obrázok 15" descr="mesiac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54" y="3571876"/>
            <a:ext cx="500066" cy="5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BlokTextu 26"/>
          <p:cNvSpPr txBox="1"/>
          <p:nvPr/>
        </p:nvSpPr>
        <p:spPr>
          <a:xfrm>
            <a:off x="142844" y="257174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SLNKO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142844" y="357187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MERKÚR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857224" y="45005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VENUŠA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2071670" y="52863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ZEM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071802" y="57864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MARS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857620" y="3571876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accent6">
                    <a:lumMod val="75000"/>
                  </a:schemeClr>
                </a:solidFill>
              </a:rPr>
              <a:t>MESIAC</a:t>
            </a:r>
            <a:endParaRPr lang="sk-SK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4786314" y="60722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JUPITER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6786578" y="535782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SATURN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7929586" y="428625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URÁN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8072462" y="3071810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NEPTÚN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" name="Obrázok 37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4762" y="6276975"/>
            <a:ext cx="314661" cy="295297"/>
          </a:xfrm>
          <a:prstGeom prst="rect">
            <a:avLst/>
          </a:prstGeom>
        </p:spPr>
      </p:pic>
      <p:pic>
        <p:nvPicPr>
          <p:cNvPr id="39" name="Obrázok 38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7290" y="5500702"/>
            <a:ext cx="547687" cy="513983"/>
          </a:xfrm>
          <a:prstGeom prst="rect">
            <a:avLst/>
          </a:prstGeom>
        </p:spPr>
      </p:pic>
      <p:pic>
        <p:nvPicPr>
          <p:cNvPr id="40" name="Obrázok 39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101" y="6143644"/>
            <a:ext cx="304489" cy="285752"/>
          </a:xfrm>
          <a:prstGeom prst="rect">
            <a:avLst/>
          </a:prstGeom>
        </p:spPr>
      </p:pic>
      <p:pic>
        <p:nvPicPr>
          <p:cNvPr id="41" name="Obrázok 40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596" y="4929198"/>
            <a:ext cx="333373" cy="312858"/>
          </a:xfrm>
          <a:prstGeom prst="rect">
            <a:avLst/>
          </a:prstGeom>
        </p:spPr>
      </p:pic>
      <p:pic>
        <p:nvPicPr>
          <p:cNvPr id="44" name="Obrázok 43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4942" y="3357562"/>
            <a:ext cx="304489" cy="285751"/>
          </a:xfrm>
          <a:prstGeom prst="rect">
            <a:avLst/>
          </a:prstGeom>
        </p:spPr>
      </p:pic>
      <p:pic>
        <p:nvPicPr>
          <p:cNvPr id="49" name="Obrázok 48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24875" y="3714752"/>
            <a:ext cx="543003" cy="509587"/>
          </a:xfrm>
          <a:prstGeom prst="rect">
            <a:avLst/>
          </a:prstGeom>
        </p:spPr>
      </p:pic>
      <p:pic>
        <p:nvPicPr>
          <p:cNvPr id="50" name="Obrázok 49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3388" y="1214422"/>
            <a:ext cx="304490" cy="285752"/>
          </a:xfrm>
          <a:prstGeom prst="rect">
            <a:avLst/>
          </a:prstGeom>
        </p:spPr>
      </p:pic>
      <p:pic>
        <p:nvPicPr>
          <p:cNvPr id="52" name="Obrázok 51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1736" y="3571876"/>
            <a:ext cx="304490" cy="285752"/>
          </a:xfrm>
          <a:prstGeom prst="rect">
            <a:avLst/>
          </a:prstGeom>
        </p:spPr>
      </p:pic>
      <p:pic>
        <p:nvPicPr>
          <p:cNvPr id="54" name="Obrázok 53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6357950" y="2071678"/>
            <a:ext cx="313832" cy="294519"/>
          </a:xfrm>
          <a:prstGeom prst="rect">
            <a:avLst/>
          </a:prstGeom>
        </p:spPr>
      </p:pic>
      <p:pic>
        <p:nvPicPr>
          <p:cNvPr id="55" name="Obrázok 54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2462" y="357166"/>
            <a:ext cx="357190" cy="335209"/>
          </a:xfrm>
          <a:prstGeom prst="rect">
            <a:avLst/>
          </a:prstGeom>
        </p:spPr>
      </p:pic>
      <p:pic>
        <p:nvPicPr>
          <p:cNvPr id="56" name="Obrázok 55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1604" y="0"/>
            <a:ext cx="619125" cy="581025"/>
          </a:xfrm>
          <a:prstGeom prst="rect">
            <a:avLst/>
          </a:prstGeom>
        </p:spPr>
      </p:pic>
      <p:sp>
        <p:nvSpPr>
          <p:cNvPr id="37" name="BlokTextu 36"/>
          <p:cNvSpPr txBox="1"/>
          <p:nvPr/>
        </p:nvSpPr>
        <p:spPr>
          <a:xfrm flipH="1">
            <a:off x="1428728" y="1285860"/>
            <a:ext cx="6858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0099FF"/>
                </a:solidFill>
              </a:rPr>
              <a:t>Slnečnú sústavu tvorí Slnko so svojou rodinou planét,</a:t>
            </a:r>
          </a:p>
          <a:p>
            <a:pPr algn="ctr"/>
            <a:r>
              <a:rPr lang="sk-SK" b="1" dirty="0" smtClean="0">
                <a:solidFill>
                  <a:srgbClr val="0099FF"/>
                </a:solidFill>
              </a:rPr>
              <a:t>ktoré neustále okolo neho obiehajú.</a:t>
            </a:r>
          </a:p>
          <a:p>
            <a:pPr algn="ctr"/>
            <a:r>
              <a:rPr lang="sk-SK" b="1" dirty="0" smtClean="0">
                <a:solidFill>
                  <a:srgbClr val="0099FF"/>
                </a:solidFill>
              </a:rPr>
              <a:t>Najbližšie k Slnku sú štyri malé skalnaté planéty </a:t>
            </a:r>
          </a:p>
          <a:p>
            <a:pPr algn="ctr"/>
            <a:r>
              <a:rPr lang="sk-SK" b="1" dirty="0" smtClean="0">
                <a:solidFill>
                  <a:srgbClr val="0099FF"/>
                </a:solidFill>
              </a:rPr>
              <a:t>Merkúr, Venuša, Zem a Mars. </a:t>
            </a:r>
          </a:p>
          <a:p>
            <a:pPr algn="ctr"/>
            <a:r>
              <a:rPr lang="sk-SK" b="1" dirty="0" smtClean="0">
                <a:solidFill>
                  <a:srgbClr val="0099FF"/>
                </a:solidFill>
              </a:rPr>
              <a:t>Vo väčších vzdialenostiach sú planéty Jupiter,  Saturn, Urán, Neptún.</a:t>
            </a:r>
          </a:p>
          <a:p>
            <a:pPr algn="ctr"/>
            <a:r>
              <a:rPr lang="sk-SK" b="1" dirty="0" smtClean="0">
                <a:solidFill>
                  <a:srgbClr val="0099FF"/>
                </a:solidFill>
              </a:rPr>
              <a:t>Sú to plynní obri. Okrem planét a ich mesiacov do Slnečnej sústavy</a:t>
            </a:r>
          </a:p>
          <a:p>
            <a:pPr algn="ctr"/>
            <a:r>
              <a:rPr lang="sk-SK" b="1" dirty="0" smtClean="0">
                <a:solidFill>
                  <a:srgbClr val="0099FF"/>
                </a:solidFill>
              </a:rPr>
              <a:t>patria ďalej </a:t>
            </a:r>
            <a:r>
              <a:rPr lang="sk-SK" b="1" dirty="0" err="1" smtClean="0">
                <a:solidFill>
                  <a:srgbClr val="0099FF"/>
                </a:solidFill>
              </a:rPr>
              <a:t>trpaslíčie</a:t>
            </a:r>
            <a:r>
              <a:rPr lang="sk-SK" b="1" dirty="0" smtClean="0">
                <a:solidFill>
                  <a:srgbClr val="0099FF"/>
                </a:solidFill>
              </a:rPr>
              <a:t> planéty, asteroidy, kométy, </a:t>
            </a:r>
            <a:r>
              <a:rPr lang="sk-SK" b="1" dirty="0" err="1" smtClean="0">
                <a:solidFill>
                  <a:srgbClr val="0099FF"/>
                </a:solidFill>
              </a:rPr>
              <a:t>meteoroidy</a:t>
            </a:r>
            <a:r>
              <a:rPr lang="sk-SK" b="1" dirty="0" smtClean="0">
                <a:solidFill>
                  <a:srgbClr val="0099FF"/>
                </a:solidFill>
              </a:rPr>
              <a:t> . </a:t>
            </a:r>
            <a:endParaRPr lang="sk-SK" b="1" dirty="0">
              <a:solidFill>
                <a:srgbClr val="0099FF"/>
              </a:solidFill>
            </a:endParaRPr>
          </a:p>
        </p:txBody>
      </p:sp>
      <p:pic>
        <p:nvPicPr>
          <p:cNvPr id="42" name="Obrázok 41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857884" y="6563481"/>
            <a:ext cx="313832" cy="294519"/>
          </a:xfrm>
          <a:prstGeom prst="rect">
            <a:avLst/>
          </a:prstGeom>
        </p:spPr>
      </p:pic>
      <p:pic>
        <p:nvPicPr>
          <p:cNvPr id="43" name="Obrázok 42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6715140" y="3714752"/>
            <a:ext cx="313832" cy="294519"/>
          </a:xfrm>
          <a:prstGeom prst="rect">
            <a:avLst/>
          </a:prstGeom>
        </p:spPr>
      </p:pic>
      <p:pic>
        <p:nvPicPr>
          <p:cNvPr id="45" name="Obrázok 44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8429652" y="5000636"/>
            <a:ext cx="313832" cy="294519"/>
          </a:xfrm>
          <a:prstGeom prst="rect">
            <a:avLst/>
          </a:prstGeom>
        </p:spPr>
      </p:pic>
      <p:pic>
        <p:nvPicPr>
          <p:cNvPr id="46" name="Obrázok 45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8830168" y="6357958"/>
            <a:ext cx="313832" cy="294519"/>
          </a:xfrm>
          <a:prstGeom prst="rect">
            <a:avLst/>
          </a:prstGeom>
        </p:spPr>
      </p:pic>
      <p:pic>
        <p:nvPicPr>
          <p:cNvPr id="47" name="Obrázok 46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286248" y="4286256"/>
            <a:ext cx="313832" cy="294519"/>
          </a:xfrm>
          <a:prstGeom prst="rect">
            <a:avLst/>
          </a:prstGeom>
        </p:spPr>
      </p:pic>
      <p:pic>
        <p:nvPicPr>
          <p:cNvPr id="48" name="Obrázok 47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2198" y="4786322"/>
            <a:ext cx="547687" cy="513983"/>
          </a:xfrm>
          <a:prstGeom prst="rect">
            <a:avLst/>
          </a:prstGeom>
        </p:spPr>
      </p:pic>
      <p:pic>
        <p:nvPicPr>
          <p:cNvPr id="51" name="Obrázok 50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15206" y="5786454"/>
            <a:ext cx="547687" cy="513983"/>
          </a:xfrm>
          <a:prstGeom prst="rect">
            <a:avLst/>
          </a:prstGeom>
        </p:spPr>
      </p:pic>
      <p:pic>
        <p:nvPicPr>
          <p:cNvPr id="53" name="Obrázok 52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5918" y="1500174"/>
            <a:ext cx="547687" cy="513983"/>
          </a:xfrm>
          <a:prstGeom prst="rect">
            <a:avLst/>
          </a:prstGeom>
        </p:spPr>
      </p:pic>
      <p:pic>
        <p:nvPicPr>
          <p:cNvPr id="57" name="Obrázok 56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9520" y="1285860"/>
            <a:ext cx="333373" cy="312858"/>
          </a:xfrm>
          <a:prstGeom prst="rect">
            <a:avLst/>
          </a:prstGeom>
        </p:spPr>
      </p:pic>
      <p:pic>
        <p:nvPicPr>
          <p:cNvPr id="58" name="Obrázok 57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9124" y="285728"/>
            <a:ext cx="333373" cy="312858"/>
          </a:xfrm>
          <a:prstGeom prst="rect">
            <a:avLst/>
          </a:prstGeom>
        </p:spPr>
      </p:pic>
      <p:pic>
        <p:nvPicPr>
          <p:cNvPr id="59" name="Obrázok 58" descr="a1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785794"/>
            <a:ext cx="333373" cy="31285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714480" y="1571612"/>
            <a:ext cx="5572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Posiela nám teplé lúče</a:t>
            </a:r>
          </a:p>
          <a:p>
            <a:pPr algn="ctr"/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celé leto do náruče.</a:t>
            </a:r>
          </a:p>
          <a:p>
            <a:pPr algn="ctr"/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Lenivé je v zime trošku,</a:t>
            </a:r>
          </a:p>
          <a:p>
            <a:pPr algn="ctr"/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studenú mám preto nôžku.</a:t>
            </a:r>
          </a:p>
          <a:p>
            <a:pPr algn="ctr"/>
            <a:r>
              <a:rPr lang="sk-SK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                      Čo je to?</a:t>
            </a:r>
            <a:endParaRPr lang="sk-SK" sz="32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Obrázok 4" descr="hviezd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714884"/>
            <a:ext cx="1285884" cy="1285884"/>
          </a:xfrm>
          <a:prstGeom prst="rect">
            <a:avLst/>
          </a:prstGeom>
        </p:spPr>
      </p:pic>
      <p:pic>
        <p:nvPicPr>
          <p:cNvPr id="6" name="Obrázok 5" descr="slnk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428604"/>
            <a:ext cx="1995337" cy="1928826"/>
          </a:xfrm>
          <a:prstGeom prst="rect">
            <a:avLst/>
          </a:prstGeom>
        </p:spPr>
      </p:pic>
      <p:pic>
        <p:nvPicPr>
          <p:cNvPr id="7" name="obrázek 2" descr="D:\Danka dokumenty\príroda\English\počasie\3\g0426580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7158" y="207167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500042"/>
            <a:ext cx="619125" cy="581025"/>
          </a:xfrm>
          <a:prstGeom prst="rect">
            <a:avLst/>
          </a:prstGeom>
        </p:spPr>
      </p:pic>
      <p:pic>
        <p:nvPicPr>
          <p:cNvPr id="9" name="Obrázok 8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8" y="1785926"/>
            <a:ext cx="619125" cy="581025"/>
          </a:xfrm>
          <a:prstGeom prst="rect">
            <a:avLst/>
          </a:prstGeom>
        </p:spPr>
      </p:pic>
      <p:pic>
        <p:nvPicPr>
          <p:cNvPr id="10" name="Obrázok 9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5857892"/>
            <a:ext cx="619125" cy="581025"/>
          </a:xfrm>
          <a:prstGeom prst="rect">
            <a:avLst/>
          </a:prstGeom>
        </p:spPr>
      </p:pic>
      <p:pic>
        <p:nvPicPr>
          <p:cNvPr id="11" name="Obrázok 10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5786454"/>
            <a:ext cx="619125" cy="581025"/>
          </a:xfrm>
          <a:prstGeom prst="rect">
            <a:avLst/>
          </a:prstGeom>
        </p:spPr>
      </p:pic>
      <p:pic>
        <p:nvPicPr>
          <p:cNvPr id="12" name="Obrázok 11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2857496"/>
            <a:ext cx="619125" cy="581025"/>
          </a:xfrm>
          <a:prstGeom prst="rect">
            <a:avLst/>
          </a:prstGeom>
        </p:spPr>
      </p:pic>
      <p:pic>
        <p:nvPicPr>
          <p:cNvPr id="13" name="Obrázok 12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4429132"/>
            <a:ext cx="619125" cy="581025"/>
          </a:xfrm>
          <a:prstGeom prst="rect">
            <a:avLst/>
          </a:prstGeom>
        </p:spPr>
      </p:pic>
      <p:pic>
        <p:nvPicPr>
          <p:cNvPr id="14" name="Obrázok 13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4000504"/>
            <a:ext cx="619125" cy="581025"/>
          </a:xfrm>
          <a:prstGeom prst="rect">
            <a:avLst/>
          </a:prstGeom>
        </p:spPr>
      </p:pic>
      <p:pic>
        <p:nvPicPr>
          <p:cNvPr id="15" name="Obrázok 14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5857892"/>
            <a:ext cx="619125" cy="581025"/>
          </a:xfrm>
          <a:prstGeom prst="rect">
            <a:avLst/>
          </a:prstGeom>
        </p:spPr>
      </p:pic>
      <p:pic>
        <p:nvPicPr>
          <p:cNvPr id="16" name="Obrázok 15" descr="a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357166"/>
            <a:ext cx="619125" cy="5810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000232" y="285728"/>
            <a:ext cx="5143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8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SLNKO</a:t>
            </a:r>
            <a:endParaRPr lang="sk-SK" sz="8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14282" y="2071678"/>
            <a:ext cx="6000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rgbClr val="0099FF"/>
                </a:solidFill>
                <a:latin typeface="Comic Sans MS" pitchFamily="66" charset="0"/>
              </a:rPr>
              <a:t>Slnko je naša najbližšia hviezda a zároveň najjasnejšia hviezda na oblohe. </a:t>
            </a:r>
          </a:p>
          <a:p>
            <a:r>
              <a:rPr lang="sk-SK" sz="2800" b="1" dirty="0" smtClean="0">
                <a:solidFill>
                  <a:srgbClr val="0099FF"/>
                </a:solidFill>
                <a:latin typeface="Comic Sans MS" pitchFamily="66" charset="0"/>
              </a:rPr>
              <a:t>Je to obrovská guľa žiariaceho plynu. </a:t>
            </a:r>
          </a:p>
          <a:p>
            <a:r>
              <a:rPr lang="sk-SK" sz="2800" b="1" dirty="0" smtClean="0">
                <a:solidFill>
                  <a:srgbClr val="0099FF"/>
                </a:solidFill>
                <a:latin typeface="Comic Sans MS" pitchFamily="66" charset="0"/>
              </a:rPr>
              <a:t>Jeho energia je nevyhnutná pre život na Zemi.</a:t>
            </a:r>
            <a:endParaRPr lang="sk-SK" sz="2800" b="1" dirty="0">
              <a:solidFill>
                <a:srgbClr val="0099FF"/>
              </a:solidFill>
              <a:latin typeface="Comic Sans MS" pitchFamily="66" charset="0"/>
            </a:endParaRPr>
          </a:p>
        </p:txBody>
      </p:sp>
      <p:pic>
        <p:nvPicPr>
          <p:cNvPr id="5" name="Obrázok 4" descr="SLNKOO.png"/>
          <p:cNvPicPr>
            <a:picLocks noChangeAspect="1"/>
          </p:cNvPicPr>
          <p:nvPr/>
        </p:nvPicPr>
        <p:blipFill>
          <a:blip r:embed="rId4" cstate="print"/>
          <a:srcRect l="11228" t="8750" r="12439" b="12500"/>
          <a:stretch>
            <a:fillRect/>
          </a:stretch>
        </p:blipFill>
        <p:spPr>
          <a:xfrm>
            <a:off x="5857884" y="2071678"/>
            <a:ext cx="3091679" cy="2928958"/>
          </a:xfrm>
          <a:prstGeom prst="ellipse">
            <a:avLst/>
          </a:prstGeom>
        </p:spPr>
      </p:pic>
      <p:pic>
        <p:nvPicPr>
          <p:cNvPr id="6" name="Obrázok 5" descr="a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785794"/>
            <a:ext cx="304490" cy="285752"/>
          </a:xfrm>
          <a:prstGeom prst="rect">
            <a:avLst/>
          </a:prstGeom>
        </p:spPr>
      </p:pic>
      <p:pic>
        <p:nvPicPr>
          <p:cNvPr id="7" name="Obrázok 6" descr="a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57884" y="5786454"/>
            <a:ext cx="304490" cy="285752"/>
          </a:xfrm>
          <a:prstGeom prst="rect">
            <a:avLst/>
          </a:prstGeom>
        </p:spPr>
      </p:pic>
      <p:pic>
        <p:nvPicPr>
          <p:cNvPr id="9" name="Obrázok 8" descr="a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3" y="1357298"/>
            <a:ext cx="390758" cy="366711"/>
          </a:xfrm>
          <a:prstGeom prst="rect">
            <a:avLst/>
          </a:prstGeom>
        </p:spPr>
      </p:pic>
      <p:pic>
        <p:nvPicPr>
          <p:cNvPr id="10" name="Obrázok 9" descr="a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569" y="5072075"/>
            <a:ext cx="304490" cy="285752"/>
          </a:xfrm>
          <a:prstGeom prst="rect">
            <a:avLst/>
          </a:prstGeom>
        </p:spPr>
      </p:pic>
      <p:pic>
        <p:nvPicPr>
          <p:cNvPr id="12" name="Obrázok 11" descr="a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593" y="5500703"/>
            <a:ext cx="304489" cy="285751"/>
          </a:xfrm>
          <a:prstGeom prst="rect">
            <a:avLst/>
          </a:prstGeom>
        </p:spPr>
      </p:pic>
      <p:pic>
        <p:nvPicPr>
          <p:cNvPr id="13" name="Obrázok 12" descr="a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470" y="642919"/>
            <a:ext cx="304489" cy="285751"/>
          </a:xfrm>
          <a:prstGeom prst="rect">
            <a:avLst/>
          </a:prstGeom>
        </p:spPr>
      </p:pic>
      <p:pic>
        <p:nvPicPr>
          <p:cNvPr id="14" name="Obrázok 13" descr="a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86116" y="6143644"/>
            <a:ext cx="304490" cy="285752"/>
          </a:xfrm>
          <a:prstGeom prst="rect">
            <a:avLst/>
          </a:prstGeom>
        </p:spPr>
      </p:pic>
      <p:pic>
        <p:nvPicPr>
          <p:cNvPr id="15" name="Obrázok 14" descr="a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1472" y="5643578"/>
            <a:ext cx="304490" cy="28575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357290" y="1428736"/>
            <a:ext cx="5929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Raz je guľa, raz je rožtek,</a:t>
            </a:r>
          </a:p>
          <a:p>
            <a:pPr algn="ctr"/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nemá oči, nemá noštek.</a:t>
            </a:r>
          </a:p>
          <a:p>
            <a:pPr algn="ctr"/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Neprezradím ani vám,</a:t>
            </a:r>
          </a:p>
          <a:p>
            <a:pPr algn="ctr"/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kto je tento čudný pán.</a:t>
            </a:r>
          </a:p>
          <a:p>
            <a:pPr algn="ctr"/>
            <a:r>
              <a:rPr lang="sk-SK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               Čo je to?</a:t>
            </a:r>
            <a:endParaRPr lang="sk-SK" sz="32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Obrázok 10" descr="slnko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071942"/>
            <a:ext cx="1714512" cy="1714512"/>
          </a:xfrm>
          <a:prstGeom prst="rect">
            <a:avLst/>
          </a:prstGeom>
        </p:spPr>
      </p:pic>
      <p:pic>
        <p:nvPicPr>
          <p:cNvPr id="14" name="Picture 7" descr="C:\Users\janka\AppData\Local\Microsoft\Windows\Temporary Internet Files\Content.IE5\GSTD7EXH\MC90043259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57166"/>
            <a:ext cx="2214578" cy="2214578"/>
          </a:xfrm>
          <a:prstGeom prst="rect">
            <a:avLst/>
          </a:prstGeom>
          <a:noFill/>
        </p:spPr>
      </p:pic>
      <p:pic>
        <p:nvPicPr>
          <p:cNvPr id="15" name="Picture 7" descr="C:\Users\janka\AppData\Local\Microsoft\Windows\Temporary Internet Files\Content.IE5\GSTD7EXH\MC900432592[1].png"/>
          <p:cNvPicPr>
            <a:picLocks noChangeAspect="1" noChangeArrowheads="1"/>
          </p:cNvPicPr>
          <p:nvPr/>
        </p:nvPicPr>
        <p:blipFill>
          <a:blip r:embed="rId5" cstate="print"/>
          <a:srcRect t="14286" r="57141" b="49998"/>
          <a:stretch>
            <a:fillRect/>
          </a:stretch>
        </p:blipFill>
        <p:spPr bwMode="auto">
          <a:xfrm>
            <a:off x="928662" y="1714488"/>
            <a:ext cx="500066" cy="357190"/>
          </a:xfrm>
          <a:prstGeom prst="rect">
            <a:avLst/>
          </a:prstGeom>
          <a:noFill/>
        </p:spPr>
      </p:pic>
      <p:pic>
        <p:nvPicPr>
          <p:cNvPr id="16" name="Picture 7" descr="C:\Users\janka\AppData\Local\Microsoft\Windows\Temporary Internet Files\Content.IE5\GSTD7EXH\MC900432592[1].png"/>
          <p:cNvPicPr>
            <a:picLocks noChangeAspect="1" noChangeArrowheads="1"/>
          </p:cNvPicPr>
          <p:nvPr/>
        </p:nvPicPr>
        <p:blipFill>
          <a:blip r:embed="rId5" cstate="print"/>
          <a:srcRect t="14286" r="57141" b="49998"/>
          <a:stretch>
            <a:fillRect/>
          </a:stretch>
        </p:blipFill>
        <p:spPr bwMode="auto">
          <a:xfrm>
            <a:off x="7429520" y="4000504"/>
            <a:ext cx="500066" cy="357190"/>
          </a:xfrm>
          <a:prstGeom prst="rect">
            <a:avLst/>
          </a:prstGeom>
          <a:noFill/>
        </p:spPr>
      </p:pic>
      <p:pic>
        <p:nvPicPr>
          <p:cNvPr id="17" name="Picture 7" descr="C:\Users\janka\AppData\Local\Microsoft\Windows\Temporary Internet Files\Content.IE5\GSTD7EXH\MC900432592[1].png"/>
          <p:cNvPicPr>
            <a:picLocks noChangeAspect="1" noChangeArrowheads="1"/>
          </p:cNvPicPr>
          <p:nvPr/>
        </p:nvPicPr>
        <p:blipFill>
          <a:blip r:embed="rId5" cstate="print"/>
          <a:srcRect t="14286" r="57141" b="49998"/>
          <a:stretch>
            <a:fillRect/>
          </a:stretch>
        </p:blipFill>
        <p:spPr bwMode="auto">
          <a:xfrm rot="2112725">
            <a:off x="4643438" y="4500570"/>
            <a:ext cx="500066" cy="357190"/>
          </a:xfrm>
          <a:prstGeom prst="rect">
            <a:avLst/>
          </a:prstGeom>
          <a:noFill/>
        </p:spPr>
      </p:pic>
      <p:pic>
        <p:nvPicPr>
          <p:cNvPr id="18" name="Picture 7" descr="C:\Users\janka\AppData\Local\Microsoft\Windows\Temporary Internet Files\Content.IE5\GSTD7EXH\MC900432592[1].png"/>
          <p:cNvPicPr>
            <a:picLocks noChangeAspect="1" noChangeArrowheads="1"/>
          </p:cNvPicPr>
          <p:nvPr/>
        </p:nvPicPr>
        <p:blipFill>
          <a:blip r:embed="rId5" cstate="print"/>
          <a:srcRect t="14286" r="57141" b="49998"/>
          <a:stretch>
            <a:fillRect/>
          </a:stretch>
        </p:blipFill>
        <p:spPr bwMode="auto">
          <a:xfrm>
            <a:off x="3071802" y="6000768"/>
            <a:ext cx="500066" cy="357190"/>
          </a:xfrm>
          <a:prstGeom prst="rect">
            <a:avLst/>
          </a:prstGeom>
          <a:noFill/>
        </p:spPr>
      </p:pic>
      <p:pic>
        <p:nvPicPr>
          <p:cNvPr id="19" name="Picture 7" descr="C:\Users\janka\AppData\Local\Microsoft\Windows\Temporary Internet Files\Content.IE5\GSTD7EXH\MC900432592[1].png"/>
          <p:cNvPicPr>
            <a:picLocks noChangeAspect="1" noChangeArrowheads="1"/>
          </p:cNvPicPr>
          <p:nvPr/>
        </p:nvPicPr>
        <p:blipFill>
          <a:blip r:embed="rId5" cstate="print"/>
          <a:srcRect t="14286" r="57141" b="49998"/>
          <a:stretch>
            <a:fillRect/>
          </a:stretch>
        </p:blipFill>
        <p:spPr bwMode="auto">
          <a:xfrm>
            <a:off x="4143372" y="357166"/>
            <a:ext cx="500066" cy="357190"/>
          </a:xfrm>
          <a:prstGeom prst="rect">
            <a:avLst/>
          </a:prstGeom>
          <a:noFill/>
        </p:spPr>
      </p:pic>
      <p:pic>
        <p:nvPicPr>
          <p:cNvPr id="20" name="Picture 7" descr="C:\Users\janka\AppData\Local\Microsoft\Windows\Temporary Internet Files\Content.IE5\GSTD7EXH\MC900432592[1].png"/>
          <p:cNvPicPr>
            <a:picLocks noChangeAspect="1" noChangeArrowheads="1"/>
          </p:cNvPicPr>
          <p:nvPr/>
        </p:nvPicPr>
        <p:blipFill>
          <a:blip r:embed="rId5" cstate="print"/>
          <a:srcRect t="14286" r="57141" b="49998"/>
          <a:stretch>
            <a:fillRect/>
          </a:stretch>
        </p:blipFill>
        <p:spPr bwMode="auto">
          <a:xfrm>
            <a:off x="6286512" y="5857892"/>
            <a:ext cx="500066" cy="357190"/>
          </a:xfrm>
          <a:prstGeom prst="rect">
            <a:avLst/>
          </a:prstGeom>
          <a:noFill/>
        </p:spPr>
      </p:pic>
      <p:pic>
        <p:nvPicPr>
          <p:cNvPr id="24" name="Obrázok 23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714356"/>
            <a:ext cx="571504" cy="536335"/>
          </a:xfrm>
          <a:prstGeom prst="rect">
            <a:avLst/>
          </a:prstGeom>
        </p:spPr>
      </p:pic>
      <p:pic>
        <p:nvPicPr>
          <p:cNvPr id="25" name="Obrázok 24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5357827"/>
            <a:ext cx="404811" cy="379900"/>
          </a:xfrm>
          <a:prstGeom prst="rect">
            <a:avLst/>
          </a:prstGeom>
        </p:spPr>
      </p:pic>
      <p:pic>
        <p:nvPicPr>
          <p:cNvPr id="26" name="Obrázok 25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34" y="2714620"/>
            <a:ext cx="476249" cy="446941"/>
          </a:xfrm>
          <a:prstGeom prst="rect">
            <a:avLst/>
          </a:prstGeom>
        </p:spPr>
      </p:pic>
      <p:pic>
        <p:nvPicPr>
          <p:cNvPr id="27" name="Obrázok 26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3714752"/>
            <a:ext cx="619125" cy="581025"/>
          </a:xfrm>
          <a:prstGeom prst="rect">
            <a:avLst/>
          </a:prstGeom>
        </p:spPr>
      </p:pic>
      <p:pic>
        <p:nvPicPr>
          <p:cNvPr id="28" name="Obrázok 27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6000768"/>
            <a:ext cx="619125" cy="581025"/>
          </a:xfrm>
          <a:prstGeom prst="rect">
            <a:avLst/>
          </a:prstGeom>
        </p:spPr>
      </p:pic>
      <p:pic>
        <p:nvPicPr>
          <p:cNvPr id="29" name="Obrázok 28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5643578"/>
            <a:ext cx="476249" cy="446941"/>
          </a:xfrm>
          <a:prstGeom prst="rect">
            <a:avLst/>
          </a:prstGeom>
        </p:spPr>
      </p:pic>
      <p:pic>
        <p:nvPicPr>
          <p:cNvPr id="30" name="Obrázok 29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90" y="2643183"/>
            <a:ext cx="456735" cy="428628"/>
          </a:xfrm>
          <a:prstGeom prst="rect">
            <a:avLst/>
          </a:prstGeom>
        </p:spPr>
      </p:pic>
      <p:pic>
        <p:nvPicPr>
          <p:cNvPr id="31" name="Obrázok 30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714356"/>
            <a:ext cx="619125" cy="5810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088916" y="0"/>
            <a:ext cx="49661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MESIAC</a:t>
            </a:r>
            <a:endParaRPr lang="sk-SK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ok 15" descr="mesia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357298"/>
            <a:ext cx="2643206" cy="266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FáZY MESIACA.jpg"/>
          <p:cNvPicPr>
            <a:picLocks noChangeAspect="1"/>
          </p:cNvPicPr>
          <p:nvPr/>
        </p:nvPicPr>
        <p:blipFill>
          <a:blip r:embed="rId5" cstate="print"/>
          <a:srcRect l="3409" r="64394" b="60526"/>
          <a:stretch>
            <a:fillRect/>
          </a:stretch>
        </p:blipFill>
        <p:spPr>
          <a:xfrm>
            <a:off x="0" y="4857760"/>
            <a:ext cx="1500166" cy="1500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ĺžnik 7"/>
          <p:cNvSpPr/>
          <p:nvPr/>
        </p:nvSpPr>
        <p:spPr>
          <a:xfrm>
            <a:off x="0" y="1428736"/>
            <a:ext cx="5715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Mesiac je druhým najjasnejším telesom  na oblohe.</a:t>
            </a:r>
          </a:p>
          <a:p>
            <a:pPr algn="ctr"/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Všetko jeho svetlo je odrazené a pochádza hlavne od Slnka.</a:t>
            </a:r>
          </a:p>
          <a:p>
            <a:pPr algn="ctr"/>
            <a:r>
              <a:rPr lang="sk-SK" sz="2400" dirty="0" smtClean="0">
                <a:solidFill>
                  <a:srgbClr val="0099FF"/>
                </a:solidFill>
                <a:latin typeface="Comic Sans MS" pitchFamily="66" charset="0"/>
              </a:rPr>
              <a:t>Na Mesačnom povrchu sa nachádzajú pohoria, moria, krátery, ktoré vznikli po dopade meteoritov.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86116" y="428625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6600"/>
                </a:solidFill>
                <a:latin typeface="Comic Sans MS" pitchFamily="66" charset="0"/>
              </a:rPr>
              <a:t>Fázy Mesiaca</a:t>
            </a:r>
            <a:endParaRPr lang="sk-SK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0" name="Obrázok 9" descr="FáZY MESIACA.jpg"/>
          <p:cNvPicPr>
            <a:picLocks noChangeAspect="1"/>
          </p:cNvPicPr>
          <p:nvPr/>
        </p:nvPicPr>
        <p:blipFill>
          <a:blip r:embed="rId5" cstate="print"/>
          <a:srcRect l="31713" b="56789"/>
          <a:stretch>
            <a:fillRect/>
          </a:stretch>
        </p:blipFill>
        <p:spPr>
          <a:xfrm>
            <a:off x="2071670" y="4857760"/>
            <a:ext cx="1928826" cy="120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 descr="FáZY MESIACA.jpg"/>
          <p:cNvPicPr>
            <a:picLocks noChangeAspect="1"/>
          </p:cNvPicPr>
          <p:nvPr/>
        </p:nvPicPr>
        <p:blipFill>
          <a:blip r:embed="rId5" cstate="print"/>
          <a:srcRect l="3755" t="49368" r="66200" b="8426"/>
          <a:stretch>
            <a:fillRect/>
          </a:stretch>
        </p:blipFill>
        <p:spPr>
          <a:xfrm>
            <a:off x="4572000" y="4857760"/>
            <a:ext cx="1524011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ok 11" descr="FáZY MESIACA.jpg"/>
          <p:cNvPicPr>
            <a:picLocks noChangeAspect="1"/>
          </p:cNvPicPr>
          <p:nvPr/>
        </p:nvPicPr>
        <p:blipFill>
          <a:blip r:embed="rId5" cstate="print"/>
          <a:srcRect l="31713" t="43741" r="895"/>
          <a:stretch>
            <a:fillRect/>
          </a:stretch>
        </p:blipFill>
        <p:spPr>
          <a:xfrm>
            <a:off x="6858016" y="4857760"/>
            <a:ext cx="1948836" cy="1327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BlokTextu 12"/>
          <p:cNvSpPr txBox="1"/>
          <p:nvPr/>
        </p:nvSpPr>
        <p:spPr>
          <a:xfrm>
            <a:off x="285720" y="621508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Nov</a:t>
            </a:r>
            <a:endParaRPr lang="sk-SK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143108" y="621508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6600"/>
                </a:solidFill>
                <a:latin typeface="Comic Sans MS" pitchFamily="66" charset="0"/>
              </a:rPr>
              <a:t>Prvá štvrť</a:t>
            </a:r>
            <a:endParaRPr lang="sk-SK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857752" y="614364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6600"/>
                </a:solidFill>
                <a:latin typeface="Comic Sans MS" pitchFamily="66" charset="0"/>
              </a:rPr>
              <a:t>Spln</a:t>
            </a:r>
            <a:endParaRPr lang="sk-SK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786578" y="6143644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6600"/>
                </a:solidFill>
                <a:latin typeface="Comic Sans MS" pitchFamily="66" charset="0"/>
              </a:rPr>
              <a:t>Druhá štvrť</a:t>
            </a:r>
            <a:endParaRPr lang="sk-SK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7" name="Obrázok 16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142852"/>
            <a:ext cx="404811" cy="379899"/>
          </a:xfrm>
          <a:prstGeom prst="rect">
            <a:avLst/>
          </a:prstGeom>
        </p:spPr>
      </p:pic>
      <p:pic>
        <p:nvPicPr>
          <p:cNvPr id="18" name="Obrázok 17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189" y="2357430"/>
            <a:ext cx="404811" cy="379899"/>
          </a:xfrm>
          <a:prstGeom prst="rect">
            <a:avLst/>
          </a:prstGeom>
        </p:spPr>
      </p:pic>
      <p:pic>
        <p:nvPicPr>
          <p:cNvPr id="19" name="Obrázok 18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500438"/>
            <a:ext cx="404811" cy="379899"/>
          </a:xfrm>
          <a:prstGeom prst="rect">
            <a:avLst/>
          </a:prstGeom>
        </p:spPr>
      </p:pic>
      <p:pic>
        <p:nvPicPr>
          <p:cNvPr id="20" name="Obrázok 19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285728"/>
            <a:ext cx="404811" cy="379899"/>
          </a:xfrm>
          <a:prstGeom prst="rect">
            <a:avLst/>
          </a:prstGeom>
        </p:spPr>
      </p:pic>
      <p:pic>
        <p:nvPicPr>
          <p:cNvPr id="21" name="Obrázok 20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357694"/>
            <a:ext cx="404811" cy="379899"/>
          </a:xfrm>
          <a:prstGeom prst="rect">
            <a:avLst/>
          </a:prstGeom>
        </p:spPr>
      </p:pic>
      <p:pic>
        <p:nvPicPr>
          <p:cNvPr id="22" name="Obrázok 21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785794"/>
            <a:ext cx="404811" cy="379899"/>
          </a:xfrm>
          <a:prstGeom prst="rect">
            <a:avLst/>
          </a:prstGeom>
        </p:spPr>
      </p:pic>
      <p:pic>
        <p:nvPicPr>
          <p:cNvPr id="23" name="Obrázok 22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5338" y="4000504"/>
            <a:ext cx="404811" cy="379899"/>
          </a:xfrm>
          <a:prstGeom prst="rect">
            <a:avLst/>
          </a:prstGeom>
        </p:spPr>
      </p:pic>
      <p:pic>
        <p:nvPicPr>
          <p:cNvPr id="24" name="Obrázok 23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928670"/>
            <a:ext cx="404811" cy="37989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088916" y="0"/>
            <a:ext cx="49661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MERKÚR</a:t>
            </a:r>
            <a:endParaRPr lang="sk-SK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Obrázok 20" descr="merkur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643050"/>
            <a:ext cx="2833719" cy="283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Vnutro Merku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857760"/>
            <a:ext cx="1714512" cy="17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571868" y="5214950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1.  Jadro</a:t>
            </a:r>
          </a:p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2.  Plášť</a:t>
            </a:r>
          </a:p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3.  Kôra</a:t>
            </a:r>
            <a:endParaRPr lang="sk-SK" sz="20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0" y="1428736"/>
            <a:ext cx="63579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800" dirty="0" smtClean="0">
                <a:solidFill>
                  <a:srgbClr val="0099FF"/>
                </a:solidFill>
                <a:latin typeface="Comic Sans MS" pitchFamily="66" charset="0"/>
              </a:rPr>
              <a:t>Merkúr je najbližšia planéta slnečnej sústavy k Slnku a najmenšia planéta slnečnej sústavy.</a:t>
            </a:r>
          </a:p>
          <a:p>
            <a:pPr algn="ctr">
              <a:defRPr/>
            </a:pPr>
            <a:r>
              <a:rPr lang="sk-SK" sz="2800" dirty="0" smtClean="0">
                <a:solidFill>
                  <a:srgbClr val="0099FF"/>
                </a:solidFill>
                <a:latin typeface="Comic Sans MS" pitchFamily="66" charset="0"/>
              </a:rPr>
              <a:t>Je to malá kamenná planéta </a:t>
            </a:r>
          </a:p>
          <a:p>
            <a:pPr algn="ctr">
              <a:defRPr/>
            </a:pPr>
            <a:r>
              <a:rPr lang="sk-SK" sz="2800" dirty="0" smtClean="0">
                <a:solidFill>
                  <a:srgbClr val="0099FF"/>
                </a:solidFill>
                <a:latin typeface="Comic Sans MS" pitchFamily="66" charset="0"/>
              </a:rPr>
              <a:t>s povrchom posiatymi krátermi.</a:t>
            </a:r>
          </a:p>
          <a:p>
            <a:pPr algn="ctr">
              <a:defRPr/>
            </a:pPr>
            <a:r>
              <a:rPr lang="sk-SK" sz="2800" dirty="0" smtClean="0">
                <a:solidFill>
                  <a:srgbClr val="0099FF"/>
                </a:solidFill>
                <a:latin typeface="Comic Sans MS" pitchFamily="66" charset="0"/>
              </a:rPr>
              <a:t>Okolo Slnka obieha najrýchlejšie </a:t>
            </a:r>
          </a:p>
          <a:p>
            <a:pPr algn="ctr">
              <a:defRPr/>
            </a:pPr>
            <a:r>
              <a:rPr lang="sk-SK" sz="2800" dirty="0" smtClean="0">
                <a:solidFill>
                  <a:srgbClr val="0099FF"/>
                </a:solidFill>
                <a:latin typeface="Comic Sans MS" pitchFamily="66" charset="0"/>
              </a:rPr>
              <a:t>zo všetkých planét. Nemá Mesiac.</a:t>
            </a:r>
          </a:p>
          <a:p>
            <a:pPr>
              <a:defRPr/>
            </a:pPr>
            <a:endParaRPr lang="sk-SK" sz="2800" dirty="0" smtClean="0">
              <a:solidFill>
                <a:srgbClr val="0099FF"/>
              </a:solidFill>
            </a:endParaRPr>
          </a:p>
        </p:txBody>
      </p:sp>
      <p:pic>
        <p:nvPicPr>
          <p:cNvPr id="8" name="Obrázok 7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4572008"/>
            <a:ext cx="476249" cy="446941"/>
          </a:xfrm>
          <a:prstGeom prst="rect">
            <a:avLst/>
          </a:prstGeom>
        </p:spPr>
      </p:pic>
      <p:pic>
        <p:nvPicPr>
          <p:cNvPr id="9" name="Obrázok 8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6072206"/>
            <a:ext cx="476249" cy="446941"/>
          </a:xfrm>
          <a:prstGeom prst="rect">
            <a:avLst/>
          </a:prstGeom>
        </p:spPr>
      </p:pic>
      <p:pic>
        <p:nvPicPr>
          <p:cNvPr id="11" name="Obrázok 10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71744"/>
            <a:ext cx="476249" cy="446941"/>
          </a:xfrm>
          <a:prstGeom prst="rect">
            <a:avLst/>
          </a:prstGeom>
        </p:spPr>
      </p:pic>
      <p:pic>
        <p:nvPicPr>
          <p:cNvPr id="12" name="Obrázok 11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5857892"/>
            <a:ext cx="476249" cy="446941"/>
          </a:xfrm>
          <a:prstGeom prst="rect">
            <a:avLst/>
          </a:prstGeom>
        </p:spPr>
      </p:pic>
      <p:pic>
        <p:nvPicPr>
          <p:cNvPr id="13" name="Obrázok 12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5286388"/>
            <a:ext cx="476249" cy="446941"/>
          </a:xfrm>
          <a:prstGeom prst="rect">
            <a:avLst/>
          </a:prstGeom>
        </p:spPr>
      </p:pic>
      <p:pic>
        <p:nvPicPr>
          <p:cNvPr id="14" name="Obrázok 13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5786454"/>
            <a:ext cx="476249" cy="446941"/>
          </a:xfrm>
          <a:prstGeom prst="rect">
            <a:avLst/>
          </a:prstGeom>
        </p:spPr>
      </p:pic>
      <p:pic>
        <p:nvPicPr>
          <p:cNvPr id="15" name="Obrázok 14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1000108"/>
            <a:ext cx="476249" cy="446941"/>
          </a:xfrm>
          <a:prstGeom prst="rect">
            <a:avLst/>
          </a:prstGeom>
        </p:spPr>
      </p:pic>
      <p:pic>
        <p:nvPicPr>
          <p:cNvPr id="16" name="Obrázok 15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76" y="500042"/>
            <a:ext cx="476249" cy="446941"/>
          </a:xfrm>
          <a:prstGeom prst="rect">
            <a:avLst/>
          </a:prstGeom>
        </p:spPr>
      </p:pic>
      <p:pic>
        <p:nvPicPr>
          <p:cNvPr id="17" name="Obrázok 16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1285860"/>
            <a:ext cx="476249" cy="44694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rezentácia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14282" y="1571612"/>
            <a:ext cx="66437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solidFill>
                  <a:srgbClr val="0099FF"/>
                </a:solidFill>
                <a:latin typeface="Comic Sans MS" pitchFamily="66" charset="0"/>
              </a:rPr>
              <a:t>Venuša obiehajúca okolo Slnka ako druhá planéta, je „skalnatá guľa“ obklopená hustými žltými oblakmi. Rotuje najpomalšie zo všetkých </a:t>
            </a:r>
          </a:p>
          <a:p>
            <a:r>
              <a:rPr lang="sk-SK" sz="2800" dirty="0" smtClean="0">
                <a:solidFill>
                  <a:srgbClr val="0099FF"/>
                </a:solidFill>
                <a:latin typeface="Comic Sans MS" pitchFamily="66" charset="0"/>
              </a:rPr>
              <a:t>planét.</a:t>
            </a:r>
          </a:p>
          <a:p>
            <a:r>
              <a:rPr lang="sk-SK" sz="2800" dirty="0" smtClean="0">
                <a:solidFill>
                  <a:srgbClr val="0099FF"/>
                </a:solidFill>
                <a:latin typeface="Comic Sans MS" pitchFamily="66" charset="0"/>
              </a:rPr>
              <a:t>Je najhorúcejšia  planéta v slnečnej sústave.</a:t>
            </a:r>
            <a:endParaRPr lang="sk-SK" sz="2800" dirty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088916" y="0"/>
            <a:ext cx="49661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VENUŠA</a:t>
            </a:r>
            <a:endParaRPr lang="sk-SK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Obrázok 20" descr="venuš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00174"/>
            <a:ext cx="279338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Vnutro Venu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786322"/>
            <a:ext cx="17811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929058" y="5214950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1. Jadro</a:t>
            </a:r>
          </a:p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2. Plášť</a:t>
            </a:r>
          </a:p>
          <a:p>
            <a:pPr marL="342900" indent="-342900"/>
            <a:r>
              <a:rPr lang="sk-SK" sz="2000" dirty="0" smtClean="0">
                <a:solidFill>
                  <a:srgbClr val="FF6600"/>
                </a:solidFill>
                <a:latin typeface="Comic Sans MS" pitchFamily="66" charset="0"/>
              </a:rPr>
              <a:t>3. Kôra</a:t>
            </a:r>
            <a:endParaRPr lang="sk-SK" sz="20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8" name="Obrázok 7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332" y="4500571"/>
            <a:ext cx="456735" cy="428628"/>
          </a:xfrm>
          <a:prstGeom prst="rect">
            <a:avLst/>
          </a:prstGeom>
        </p:spPr>
      </p:pic>
      <p:pic>
        <p:nvPicPr>
          <p:cNvPr id="9" name="Obrázok 8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5715016"/>
            <a:ext cx="456735" cy="428628"/>
          </a:xfrm>
          <a:prstGeom prst="rect">
            <a:avLst/>
          </a:prstGeom>
        </p:spPr>
      </p:pic>
      <p:pic>
        <p:nvPicPr>
          <p:cNvPr id="10" name="Obrázok 9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5857892"/>
            <a:ext cx="456735" cy="428628"/>
          </a:xfrm>
          <a:prstGeom prst="rect">
            <a:avLst/>
          </a:prstGeom>
        </p:spPr>
      </p:pic>
      <p:pic>
        <p:nvPicPr>
          <p:cNvPr id="11" name="Obrázok 10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4857760"/>
            <a:ext cx="456735" cy="428628"/>
          </a:xfrm>
          <a:prstGeom prst="rect">
            <a:avLst/>
          </a:prstGeom>
        </p:spPr>
      </p:pic>
      <p:pic>
        <p:nvPicPr>
          <p:cNvPr id="12" name="Obrázok 11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357562"/>
            <a:ext cx="456735" cy="428628"/>
          </a:xfrm>
          <a:prstGeom prst="rect">
            <a:avLst/>
          </a:prstGeom>
        </p:spPr>
      </p:pic>
      <p:pic>
        <p:nvPicPr>
          <p:cNvPr id="13" name="Obrázok 12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0" y="857232"/>
            <a:ext cx="456735" cy="428628"/>
          </a:xfrm>
          <a:prstGeom prst="rect">
            <a:avLst/>
          </a:prstGeom>
        </p:spPr>
      </p:pic>
      <p:pic>
        <p:nvPicPr>
          <p:cNvPr id="14" name="Obrázok 13" descr="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76" y="571480"/>
            <a:ext cx="456735" cy="42862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1346</Words>
  <Application>Microsoft Office PowerPoint</Application>
  <PresentationFormat>Prezentácia na obrazovke (4:3)</PresentationFormat>
  <Paragraphs>254</Paragraphs>
  <Slides>26</Slides>
  <Notes>26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LG</dc:creator>
  <cp:lastModifiedBy>LG</cp:lastModifiedBy>
  <cp:revision>175</cp:revision>
  <dcterms:created xsi:type="dcterms:W3CDTF">2013-01-12T10:15:55Z</dcterms:created>
  <dcterms:modified xsi:type="dcterms:W3CDTF">2013-01-21T23:13:36Z</dcterms:modified>
</cp:coreProperties>
</file>